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0" r:id="rId4"/>
    <p:sldId id="261" r:id="rId5"/>
    <p:sldId id="262" r:id="rId6"/>
    <p:sldId id="264" r:id="rId7"/>
    <p:sldId id="263" r:id="rId8"/>
    <p:sldId id="265" r:id="rId9"/>
    <p:sldId id="266" r:id="rId10"/>
    <p:sldId id="267" r:id="rId11"/>
    <p:sldId id="274" r:id="rId12"/>
    <p:sldId id="268" r:id="rId13"/>
    <p:sldId id="275" r:id="rId14"/>
    <p:sldId id="276" r:id="rId15"/>
    <p:sldId id="277" r:id="rId16"/>
    <p:sldId id="278" r:id="rId17"/>
    <p:sldId id="279" r:id="rId18"/>
    <p:sldId id="280" r:id="rId19"/>
    <p:sldId id="288" r:id="rId20"/>
    <p:sldId id="289" r:id="rId21"/>
    <p:sldId id="281" r:id="rId22"/>
    <p:sldId id="272" r:id="rId23"/>
    <p:sldId id="269" r:id="rId24"/>
    <p:sldId id="282" r:id="rId25"/>
    <p:sldId id="273" r:id="rId26"/>
    <p:sldId id="259" r:id="rId27"/>
    <p:sldId id="258" r:id="rId28"/>
    <p:sldId id="285" r:id="rId29"/>
    <p:sldId id="286" r:id="rId30"/>
    <p:sldId id="283" r:id="rId31"/>
    <p:sldId id="287" r:id="rId3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06" autoAdjust="0"/>
    <p:restoredTop sz="94617"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E4BFD571-AC6A-4ACC-97A9-5509E7FE192A}" type="datetimeFigureOut">
              <a:rPr lang="es-ES" smtClean="0"/>
              <a:pPr/>
              <a:t>16/01/2019</a:t>
            </a:fld>
            <a:endParaRPr lang="es-ES"/>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S"/>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8BB9C42C-1925-4477-AB0D-201773B605B1}"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4BFD571-AC6A-4ACC-97A9-5509E7FE192A}" type="datetimeFigureOut">
              <a:rPr lang="es-ES" smtClean="0"/>
              <a:pPr/>
              <a:t>16/01/2019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BB9C42C-1925-4477-AB0D-201773B605B1}"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4BFD571-AC6A-4ACC-97A9-5509E7FE192A}" type="datetimeFigureOut">
              <a:rPr lang="es-ES" smtClean="0"/>
              <a:pPr/>
              <a:t>16/01/2019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BB9C42C-1925-4477-AB0D-201773B605B1}"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E4BFD571-AC6A-4ACC-97A9-5509E7FE192A}" type="datetimeFigureOut">
              <a:rPr lang="es-ES" smtClean="0"/>
              <a:pPr/>
              <a:t>16/01/2019</a:t>
            </a:fld>
            <a:endParaRPr lang="es-ES"/>
          </a:p>
        </p:txBody>
      </p:sp>
      <p:sp>
        <p:nvSpPr>
          <p:cNvPr id="9" name="8 Marcador de número de diapositiva"/>
          <p:cNvSpPr>
            <a:spLocks noGrp="1"/>
          </p:cNvSpPr>
          <p:nvPr>
            <p:ph type="sldNum" sz="quarter" idx="15"/>
          </p:nvPr>
        </p:nvSpPr>
        <p:spPr/>
        <p:txBody>
          <a:bodyPr rtlCol="0"/>
          <a:lstStyle/>
          <a:p>
            <a:fld id="{8BB9C42C-1925-4477-AB0D-201773B605B1}" type="slidenum">
              <a:rPr lang="es-ES" smtClean="0"/>
              <a:pPr/>
              <a:t>‹Nº›</a:t>
            </a:fld>
            <a:endParaRPr lang="es-ES"/>
          </a:p>
        </p:txBody>
      </p:sp>
      <p:sp>
        <p:nvSpPr>
          <p:cNvPr id="10" name="9 Marcador de pie de página"/>
          <p:cNvSpPr>
            <a:spLocks noGrp="1"/>
          </p:cNvSpPr>
          <p:nvPr>
            <p:ph type="ftr" sz="quarter" idx="16"/>
          </p:nvPr>
        </p:nvSpPr>
        <p:spPr/>
        <p:txBody>
          <a:bodyPr rtlCol="0"/>
          <a:lstStyle/>
          <a:p>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E4BFD571-AC6A-4ACC-97A9-5509E7FE192A}" type="datetimeFigureOut">
              <a:rPr lang="es-ES" smtClean="0"/>
              <a:pPr/>
              <a:t>16/01/2019</a:t>
            </a:fld>
            <a:endParaRPr lang="es-ES"/>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S"/>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8BB9C42C-1925-4477-AB0D-201773B605B1}"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E4BFD571-AC6A-4ACC-97A9-5509E7FE192A}" type="datetimeFigureOut">
              <a:rPr lang="es-ES" smtClean="0"/>
              <a:pPr/>
              <a:t>16/01/2019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BB9C42C-1925-4477-AB0D-201773B605B1}" type="slidenum">
              <a:rPr lang="es-ES" smtClean="0"/>
              <a:pPr/>
              <a:t>‹Nº›</a:t>
            </a:fld>
            <a:endParaRPr lang="es-ES"/>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E4BFD571-AC6A-4ACC-97A9-5509E7FE192A}" type="datetimeFigureOut">
              <a:rPr lang="es-ES" smtClean="0"/>
              <a:pPr/>
              <a:t>16/01/2019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BB9C42C-1925-4477-AB0D-201773B605B1}" type="slidenum">
              <a:rPr lang="es-ES" smtClean="0"/>
              <a:pPr/>
              <a:t>‹Nº›</a:t>
            </a:fld>
            <a:endParaRPr lang="es-ES"/>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E4BFD571-AC6A-4ACC-97A9-5509E7FE192A}" type="datetimeFigureOut">
              <a:rPr lang="es-ES" smtClean="0"/>
              <a:pPr/>
              <a:t>16/01/2019</a:t>
            </a:fld>
            <a:endParaRPr lang="es-ES"/>
          </a:p>
        </p:txBody>
      </p:sp>
      <p:sp>
        <p:nvSpPr>
          <p:cNvPr id="7" name="6 Marcador de número de diapositiva"/>
          <p:cNvSpPr>
            <a:spLocks noGrp="1"/>
          </p:cNvSpPr>
          <p:nvPr>
            <p:ph type="sldNum" sz="quarter" idx="11"/>
          </p:nvPr>
        </p:nvSpPr>
        <p:spPr/>
        <p:txBody>
          <a:bodyPr rtlCol="0"/>
          <a:lstStyle/>
          <a:p>
            <a:fld id="{8BB9C42C-1925-4477-AB0D-201773B605B1}" type="slidenum">
              <a:rPr lang="es-ES" smtClean="0"/>
              <a:pPr/>
              <a:t>‹Nº›</a:t>
            </a:fld>
            <a:endParaRPr lang="es-ES"/>
          </a:p>
        </p:txBody>
      </p:sp>
      <p:sp>
        <p:nvSpPr>
          <p:cNvPr id="8" name="7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4BFD571-AC6A-4ACC-97A9-5509E7FE192A}" type="datetimeFigureOut">
              <a:rPr lang="es-ES" smtClean="0"/>
              <a:pPr/>
              <a:t>16/01/2019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BB9C42C-1925-4477-AB0D-201773B605B1}"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E4BFD571-AC6A-4ACC-97A9-5509E7FE192A}" type="datetimeFigureOut">
              <a:rPr lang="es-ES" smtClean="0"/>
              <a:pPr/>
              <a:t>16/01/2019</a:t>
            </a:fld>
            <a:endParaRPr lang="es-ES"/>
          </a:p>
        </p:txBody>
      </p:sp>
      <p:sp>
        <p:nvSpPr>
          <p:cNvPr id="22" name="21 Marcador de número de diapositiva"/>
          <p:cNvSpPr>
            <a:spLocks noGrp="1"/>
          </p:cNvSpPr>
          <p:nvPr>
            <p:ph type="sldNum" sz="quarter" idx="15"/>
          </p:nvPr>
        </p:nvSpPr>
        <p:spPr/>
        <p:txBody>
          <a:bodyPr rtlCol="0"/>
          <a:lstStyle/>
          <a:p>
            <a:fld id="{8BB9C42C-1925-4477-AB0D-201773B605B1}" type="slidenum">
              <a:rPr lang="es-ES" smtClean="0"/>
              <a:pPr/>
              <a:t>‹Nº›</a:t>
            </a:fld>
            <a:endParaRPr lang="es-ES"/>
          </a:p>
        </p:txBody>
      </p:sp>
      <p:sp>
        <p:nvSpPr>
          <p:cNvPr id="23" name="22 Marcador de pie de página"/>
          <p:cNvSpPr>
            <a:spLocks noGrp="1"/>
          </p:cNvSpPr>
          <p:nvPr>
            <p:ph type="ftr" sz="quarter" idx="16"/>
          </p:nvPr>
        </p:nvSpPr>
        <p:spPr/>
        <p:txBody>
          <a:bodyPr rtlCol="0"/>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E4BFD571-AC6A-4ACC-97A9-5509E7FE192A}" type="datetimeFigureOut">
              <a:rPr lang="es-ES" smtClean="0"/>
              <a:pPr/>
              <a:t>16/01/2019</a:t>
            </a:fld>
            <a:endParaRPr lang="es-ES"/>
          </a:p>
        </p:txBody>
      </p:sp>
      <p:sp>
        <p:nvSpPr>
          <p:cNvPr id="18" name="17 Marcador de número de diapositiva"/>
          <p:cNvSpPr>
            <a:spLocks noGrp="1"/>
          </p:cNvSpPr>
          <p:nvPr>
            <p:ph type="sldNum" sz="quarter" idx="11"/>
          </p:nvPr>
        </p:nvSpPr>
        <p:spPr/>
        <p:txBody>
          <a:bodyPr rtlCol="0"/>
          <a:lstStyle/>
          <a:p>
            <a:fld id="{8BB9C42C-1925-4477-AB0D-201773B605B1}" type="slidenum">
              <a:rPr lang="es-ES" smtClean="0"/>
              <a:pPr/>
              <a:t>‹Nº›</a:t>
            </a:fld>
            <a:endParaRPr lang="es-ES"/>
          </a:p>
        </p:txBody>
      </p:sp>
      <p:sp>
        <p:nvSpPr>
          <p:cNvPr id="21" name="20 Marcador de pie de página"/>
          <p:cNvSpPr>
            <a:spLocks noGrp="1"/>
          </p:cNvSpPr>
          <p:nvPr>
            <p:ph type="ftr" sz="quarter" idx="12"/>
          </p:nvPr>
        </p:nvSpPr>
        <p:spPr/>
        <p:txBody>
          <a:bodyPr rtlCol="0"/>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4BFD571-AC6A-4ACC-97A9-5509E7FE192A}" type="datetimeFigureOut">
              <a:rPr lang="es-ES" smtClean="0"/>
              <a:pPr/>
              <a:t>16/01/2019</a:t>
            </a:fld>
            <a:endParaRPr lang="es-ES"/>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S"/>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BB9C42C-1925-4477-AB0D-201773B605B1}"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3717032"/>
            <a:ext cx="8062912" cy="1470025"/>
          </a:xfrm>
          <a:noFill/>
          <a:ln>
            <a:noFill/>
          </a:ln>
        </p:spPr>
        <p:txBody>
          <a:bodyPr>
            <a:noAutofit/>
          </a:bodyPr>
          <a:lstStyle/>
          <a:p>
            <a:pPr algn="r"/>
            <a:r>
              <a:rPr lang="es-MX" sz="3600" dirty="0" smtClean="0">
                <a:solidFill>
                  <a:schemeClr val="tx1"/>
                </a:solidFill>
                <a:effectLst>
                  <a:outerShdw blurRad="38100" dist="38100" dir="2700000" algn="tl">
                    <a:srgbClr val="000000">
                      <a:alpha val="43137"/>
                    </a:srgbClr>
                  </a:outerShdw>
                </a:effectLst>
              </a:rPr>
              <a:t>PLAN DE TRABAJO</a:t>
            </a:r>
            <a:r>
              <a:rPr lang="es-MX" sz="3600" i="1" dirty="0" smtClean="0">
                <a:solidFill>
                  <a:schemeClr val="tx1"/>
                </a:solidFill>
                <a:effectLst>
                  <a:outerShdw blurRad="38100" dist="38100" dir="2700000" algn="tl">
                    <a:srgbClr val="000000">
                      <a:alpha val="43137"/>
                    </a:srgbClr>
                  </a:outerShdw>
                </a:effectLst>
              </a:rPr>
              <a:t/>
            </a:r>
            <a:br>
              <a:rPr lang="es-MX" sz="3600" i="1" dirty="0" smtClean="0">
                <a:solidFill>
                  <a:schemeClr val="tx1"/>
                </a:solidFill>
                <a:effectLst>
                  <a:outerShdw blurRad="38100" dist="38100" dir="2700000" algn="tl">
                    <a:srgbClr val="000000">
                      <a:alpha val="43137"/>
                    </a:srgbClr>
                  </a:outerShdw>
                </a:effectLst>
              </a:rPr>
            </a:br>
            <a:r>
              <a:rPr lang="es-MX" sz="3600" i="1" dirty="0" smtClean="0">
                <a:solidFill>
                  <a:schemeClr val="tx1"/>
                </a:solidFill>
                <a:effectLst>
                  <a:outerShdw blurRad="38100" dist="38100" dir="2700000" algn="tl">
                    <a:srgbClr val="000000">
                      <a:alpha val="43137"/>
                    </a:srgbClr>
                  </a:outerShdw>
                </a:effectLst>
              </a:rPr>
              <a:t> </a:t>
            </a:r>
            <a:r>
              <a:rPr lang="es-ES" sz="3600" i="1" dirty="0" smtClean="0">
                <a:solidFill>
                  <a:schemeClr val="tx1"/>
                </a:solidFill>
                <a:effectLst>
                  <a:outerShdw blurRad="38100" dist="38100" dir="2700000" algn="tl">
                    <a:srgbClr val="000000">
                      <a:alpha val="43137"/>
                    </a:srgbClr>
                  </a:outerShdw>
                </a:effectLst>
              </a:rPr>
              <a:t/>
            </a:r>
            <a:br>
              <a:rPr lang="es-ES" sz="3600" i="1" dirty="0" smtClean="0">
                <a:solidFill>
                  <a:schemeClr val="tx1"/>
                </a:solidFill>
                <a:effectLst>
                  <a:outerShdw blurRad="38100" dist="38100" dir="2700000" algn="tl">
                    <a:srgbClr val="000000">
                      <a:alpha val="43137"/>
                    </a:srgbClr>
                  </a:outerShdw>
                </a:effectLst>
              </a:rPr>
            </a:br>
            <a:r>
              <a:rPr lang="es-MX" sz="3600" i="1" dirty="0" smtClean="0">
                <a:solidFill>
                  <a:schemeClr val="tx1"/>
                </a:solidFill>
                <a:effectLst>
                  <a:outerShdw blurRad="38100" dist="38100" dir="2700000" algn="tl">
                    <a:srgbClr val="000000">
                      <a:alpha val="43137"/>
                    </a:srgbClr>
                  </a:outerShdw>
                </a:effectLst>
              </a:rPr>
              <a:t>Comisión </a:t>
            </a:r>
            <a:br>
              <a:rPr lang="es-MX" sz="3600" i="1" dirty="0" smtClean="0">
                <a:solidFill>
                  <a:schemeClr val="tx1"/>
                </a:solidFill>
                <a:effectLst>
                  <a:outerShdw blurRad="38100" dist="38100" dir="2700000" algn="tl">
                    <a:srgbClr val="000000">
                      <a:alpha val="43137"/>
                    </a:srgbClr>
                  </a:outerShdw>
                </a:effectLst>
              </a:rPr>
            </a:br>
            <a:r>
              <a:rPr lang="es-MX" sz="3600" i="1" dirty="0" smtClean="0">
                <a:solidFill>
                  <a:schemeClr val="tx1"/>
                </a:solidFill>
                <a:effectLst>
                  <a:outerShdw blurRad="38100" dist="38100" dir="2700000" algn="tl">
                    <a:srgbClr val="000000">
                      <a:alpha val="43137"/>
                    </a:srgbClr>
                  </a:outerShdw>
                </a:effectLst>
              </a:rPr>
              <a:t>Permanente Municipal </a:t>
            </a:r>
            <a:br>
              <a:rPr lang="es-MX" sz="3600" i="1" dirty="0" smtClean="0">
                <a:solidFill>
                  <a:schemeClr val="tx1"/>
                </a:solidFill>
                <a:effectLst>
                  <a:outerShdw blurRad="38100" dist="38100" dir="2700000" algn="tl">
                    <a:srgbClr val="000000">
                      <a:alpha val="43137"/>
                    </a:srgbClr>
                  </a:outerShdw>
                </a:effectLst>
              </a:rPr>
            </a:br>
            <a:r>
              <a:rPr lang="es-MX" sz="3600" i="1" dirty="0" smtClean="0">
                <a:solidFill>
                  <a:schemeClr val="tx1"/>
                </a:solidFill>
                <a:effectLst>
                  <a:outerShdw blurRad="38100" dist="38100" dir="2700000" algn="tl">
                    <a:srgbClr val="000000">
                      <a:alpha val="43137"/>
                    </a:srgbClr>
                  </a:outerShdw>
                </a:effectLst>
              </a:rPr>
              <a:t>de Salud</a:t>
            </a:r>
            <a:r>
              <a:rPr lang="es-MX" sz="3600" b="1" dirty="0" smtClean="0">
                <a:solidFill>
                  <a:schemeClr val="tx1"/>
                </a:solidFill>
                <a:effectLst>
                  <a:outerShdw blurRad="38100" dist="38100" dir="2700000" algn="tl">
                    <a:srgbClr val="000000">
                      <a:alpha val="43137"/>
                    </a:srgbClr>
                  </a:outerShdw>
                </a:effectLst>
              </a:rPr>
              <a:t/>
            </a:r>
            <a:br>
              <a:rPr lang="es-MX" sz="3600" b="1" dirty="0" smtClean="0">
                <a:solidFill>
                  <a:schemeClr val="tx1"/>
                </a:solidFill>
                <a:effectLst>
                  <a:outerShdw blurRad="38100" dist="38100" dir="2700000" algn="tl">
                    <a:srgbClr val="000000">
                      <a:alpha val="43137"/>
                    </a:srgbClr>
                  </a:outerShdw>
                </a:effectLst>
              </a:rPr>
            </a:br>
            <a:r>
              <a:rPr lang="es-MX" sz="3600" b="1" dirty="0" smtClean="0">
                <a:solidFill>
                  <a:schemeClr val="tx1"/>
                </a:solidFill>
                <a:effectLst>
                  <a:outerShdw blurRad="38100" dist="38100" dir="2700000" algn="tl">
                    <a:srgbClr val="000000">
                      <a:alpha val="43137"/>
                    </a:srgbClr>
                  </a:outerShdw>
                </a:effectLst>
              </a:rPr>
              <a:t/>
            </a:r>
            <a:br>
              <a:rPr lang="es-MX" sz="3600" b="1" dirty="0" smtClean="0">
                <a:solidFill>
                  <a:schemeClr val="tx1"/>
                </a:solidFill>
                <a:effectLst>
                  <a:outerShdw blurRad="38100" dist="38100" dir="2700000" algn="tl">
                    <a:srgbClr val="000000">
                      <a:alpha val="43137"/>
                    </a:srgbClr>
                  </a:outerShdw>
                </a:effectLst>
              </a:rPr>
            </a:br>
            <a:r>
              <a:rPr lang="es-MX" sz="3200" b="1" dirty="0" smtClean="0">
                <a:solidFill>
                  <a:schemeClr val="tx1"/>
                </a:solidFill>
                <a:effectLst>
                  <a:outerShdw blurRad="38100" dist="38100" dir="2700000" algn="tl">
                    <a:srgbClr val="000000">
                      <a:alpha val="43137"/>
                    </a:srgbClr>
                  </a:outerShdw>
                </a:effectLst>
                <a:latin typeface="Baskerville Old Face" pitchFamily="18" charset="0"/>
              </a:rPr>
              <a:t> </a:t>
            </a:r>
            <a:r>
              <a:rPr lang="es-MX" sz="2800" b="1" dirty="0" smtClean="0">
                <a:solidFill>
                  <a:schemeClr val="tx1"/>
                </a:solidFill>
                <a:effectLst>
                  <a:outerShdw blurRad="38100" dist="38100" dir="2700000" algn="tl">
                    <a:srgbClr val="000000">
                      <a:alpha val="43137"/>
                    </a:srgbClr>
                  </a:outerShdw>
                </a:effectLst>
                <a:latin typeface="Baskerville Old Face" pitchFamily="18" charset="0"/>
              </a:rPr>
              <a:t>REGIDORA Q.F.B. </a:t>
            </a:r>
            <a:r>
              <a:rPr lang="es-ES" sz="2800" dirty="0" smtClean="0">
                <a:solidFill>
                  <a:schemeClr val="tx1"/>
                </a:solidFill>
                <a:effectLst>
                  <a:outerShdw blurRad="38100" dist="38100" dir="2700000" algn="tl">
                    <a:srgbClr val="000000">
                      <a:alpha val="43137"/>
                    </a:srgbClr>
                  </a:outerShdw>
                </a:effectLst>
                <a:latin typeface="Baskerville Old Face" pitchFamily="18" charset="0"/>
              </a:rPr>
              <a:t/>
            </a:r>
            <a:br>
              <a:rPr lang="es-ES" sz="2800" dirty="0" smtClean="0">
                <a:solidFill>
                  <a:schemeClr val="tx1"/>
                </a:solidFill>
                <a:effectLst>
                  <a:outerShdw blurRad="38100" dist="38100" dir="2700000" algn="tl">
                    <a:srgbClr val="000000">
                      <a:alpha val="43137"/>
                    </a:srgbClr>
                  </a:outerShdw>
                </a:effectLst>
                <a:latin typeface="Baskerville Old Face" pitchFamily="18" charset="0"/>
              </a:rPr>
            </a:br>
            <a:r>
              <a:rPr lang="es-MX" sz="2800" b="1" dirty="0" smtClean="0">
                <a:solidFill>
                  <a:schemeClr val="tx1"/>
                </a:solidFill>
                <a:effectLst>
                  <a:outerShdw blurRad="38100" dist="38100" dir="2700000" algn="tl">
                    <a:srgbClr val="000000">
                      <a:alpha val="43137"/>
                    </a:srgbClr>
                  </a:outerShdw>
                </a:effectLst>
                <a:latin typeface="Baskerville Old Face" pitchFamily="18" charset="0"/>
              </a:rPr>
              <a:t>MARÍA LAUREL CARRILLO VENTURA </a:t>
            </a:r>
            <a:r>
              <a:rPr lang="es-MX" sz="3200" b="1" dirty="0" smtClean="0">
                <a:solidFill>
                  <a:schemeClr val="tx1"/>
                </a:solidFill>
                <a:effectLst>
                  <a:outerShdw blurRad="38100" dist="38100" dir="2700000" algn="tl">
                    <a:srgbClr val="000000">
                      <a:alpha val="43137"/>
                    </a:srgbClr>
                  </a:outerShdw>
                </a:effectLst>
              </a:rPr>
              <a:t/>
            </a:r>
            <a:br>
              <a:rPr lang="es-MX" sz="3200" b="1" dirty="0" smtClean="0">
                <a:solidFill>
                  <a:schemeClr val="tx1"/>
                </a:solidFill>
                <a:effectLst>
                  <a:outerShdw blurRad="38100" dist="38100" dir="2700000" algn="tl">
                    <a:srgbClr val="000000">
                      <a:alpha val="43137"/>
                    </a:srgbClr>
                  </a:outerShdw>
                </a:effectLst>
              </a:rPr>
            </a:br>
            <a:endParaRPr lang="es-ES" sz="3200" dirty="0">
              <a:solidFill>
                <a:schemeClr val="tx1"/>
              </a:solidFill>
              <a:effectLst>
                <a:outerShdw blurRad="38100" dist="38100" dir="2700000" algn="tl">
                  <a:srgbClr val="000000">
                    <a:alpha val="43137"/>
                  </a:srgbClr>
                </a:outerShdw>
              </a:effectLst>
            </a:endParaRPr>
          </a:p>
        </p:txBody>
      </p:sp>
      <p:sp>
        <p:nvSpPr>
          <p:cNvPr id="3" name="2 Subtítulo"/>
          <p:cNvSpPr>
            <a:spLocks noGrp="1"/>
          </p:cNvSpPr>
          <p:nvPr>
            <p:ph type="subTitle" idx="1"/>
          </p:nvPr>
        </p:nvSpPr>
        <p:spPr>
          <a:xfrm>
            <a:off x="827584" y="5229200"/>
            <a:ext cx="8062912" cy="1296144"/>
          </a:xfrm>
        </p:spPr>
        <p:txBody>
          <a:bodyPr/>
          <a:lstStyle/>
          <a:p>
            <a:pPr algn="ctr"/>
            <a:r>
              <a:rPr lang="es-MX" sz="2400" dirty="0" smtClean="0">
                <a:solidFill>
                  <a:schemeClr val="bg1"/>
                </a:solidFill>
                <a:effectLst>
                  <a:outerShdw blurRad="38100" dist="38100" dir="2700000" algn="tl">
                    <a:srgbClr val="000000">
                      <a:alpha val="43137"/>
                    </a:srgbClr>
                  </a:outerShdw>
                </a:effectLst>
              </a:rPr>
              <a:t>AYUNTAMIENTO </a:t>
            </a:r>
            <a:br>
              <a:rPr lang="es-MX" sz="2400" dirty="0" smtClean="0">
                <a:solidFill>
                  <a:schemeClr val="bg1"/>
                </a:solidFill>
                <a:effectLst>
                  <a:outerShdw blurRad="38100" dist="38100" dir="2700000" algn="tl">
                    <a:srgbClr val="000000">
                      <a:alpha val="43137"/>
                    </a:srgbClr>
                  </a:outerShdw>
                </a:effectLst>
              </a:rPr>
            </a:br>
            <a:r>
              <a:rPr lang="es-MX" sz="2400" dirty="0" smtClean="0">
                <a:solidFill>
                  <a:schemeClr val="bg1"/>
                </a:solidFill>
                <a:effectLst>
                  <a:outerShdw blurRad="38100" dist="38100" dir="2700000" algn="tl">
                    <a:srgbClr val="000000">
                      <a:alpha val="43137"/>
                    </a:srgbClr>
                  </a:outerShdw>
                </a:effectLst>
              </a:rPr>
              <a:t>PUERTO VALLARTA 2018 – 2021 </a:t>
            </a:r>
            <a:r>
              <a:rPr lang="es-MX" sz="2400" dirty="0" smtClean="0">
                <a:solidFill>
                  <a:schemeClr val="bg1"/>
                </a:solidFill>
              </a:rPr>
              <a:t/>
            </a:r>
            <a:br>
              <a:rPr lang="es-MX" sz="2400" dirty="0" smtClean="0">
                <a:solidFill>
                  <a:schemeClr val="bg1"/>
                </a:solidFill>
              </a:rPr>
            </a:br>
            <a:endParaRPr lang="es-ES" sz="2400" dirty="0" smtClean="0">
              <a:solidFill>
                <a:schemeClr val="bg1"/>
              </a:solidFill>
            </a:endParaRPr>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down)">
                                      <p:cBhvr>
                                        <p:cTn id="7" dur="1000"/>
                                        <p:tgtEl>
                                          <p:spTgt spid="2"/>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188640"/>
            <a:ext cx="7467600" cy="1080120"/>
          </a:xfrm>
        </p:spPr>
        <p:txBody>
          <a:bodyPr>
            <a:normAutofit/>
          </a:bodyPr>
          <a:lstStyle/>
          <a:p>
            <a:pPr algn="ctr"/>
            <a:r>
              <a:rPr lang="es-MX" b="1" dirty="0" smtClean="0">
                <a:solidFill>
                  <a:schemeClr val="accent1">
                    <a:lumMod val="50000"/>
                  </a:schemeClr>
                </a:solidFill>
              </a:rPr>
              <a:t>2. MARCO JURÍDICO</a:t>
            </a:r>
            <a:r>
              <a:rPr lang="es-ES" dirty="0" smtClean="0">
                <a:solidFill>
                  <a:schemeClr val="accent1">
                    <a:lumMod val="50000"/>
                  </a:schemeClr>
                </a:solidFill>
              </a:rPr>
              <a:t/>
            </a:r>
            <a:br>
              <a:rPr lang="es-ES" dirty="0" smtClean="0">
                <a:solidFill>
                  <a:schemeClr val="accent1">
                    <a:lumMod val="50000"/>
                  </a:schemeClr>
                </a:solidFill>
              </a:rPr>
            </a:br>
            <a:endParaRPr lang="es-ES" dirty="0">
              <a:solidFill>
                <a:schemeClr val="accent1">
                  <a:lumMod val="50000"/>
                </a:schemeClr>
              </a:solidFill>
            </a:endParaRPr>
          </a:p>
        </p:txBody>
      </p:sp>
      <p:sp>
        <p:nvSpPr>
          <p:cNvPr id="3" name="2 Marcador de contenido"/>
          <p:cNvSpPr>
            <a:spLocks noGrp="1"/>
          </p:cNvSpPr>
          <p:nvPr>
            <p:ph sz="quarter" idx="1"/>
          </p:nvPr>
        </p:nvSpPr>
        <p:spPr>
          <a:xfrm>
            <a:off x="467544" y="1651592"/>
            <a:ext cx="8208912" cy="4153672"/>
          </a:xfrm>
        </p:spPr>
        <p:txBody>
          <a:bodyPr>
            <a:normAutofit/>
          </a:bodyPr>
          <a:lstStyle/>
          <a:p>
            <a:pPr algn="just">
              <a:buNone/>
            </a:pPr>
            <a:r>
              <a:rPr lang="es-MX" sz="2800" dirty="0" smtClean="0">
                <a:latin typeface="Arial Rounded MT Bold" pitchFamily="34" charset="0"/>
              </a:rPr>
              <a:t>“REGLAMENTO ORGÁNICO DEL GOBIERNO Y LA ADMINISTRACIÓN PUBLICA </a:t>
            </a:r>
            <a:br>
              <a:rPr lang="es-MX" sz="2800" dirty="0" smtClean="0">
                <a:latin typeface="Arial Rounded MT Bold" pitchFamily="34" charset="0"/>
              </a:rPr>
            </a:br>
            <a:r>
              <a:rPr lang="es-MX" sz="2800" dirty="0" smtClean="0">
                <a:latin typeface="Arial Rounded MT Bold" pitchFamily="34" charset="0"/>
              </a:rPr>
              <a:t>DE PUERTO VALLARTA JALISCO”</a:t>
            </a:r>
            <a:endParaRPr lang="es-ES" sz="2800" dirty="0" smtClean="0">
              <a:latin typeface="Arial Rounded MT Bold" pitchFamily="34" charset="0"/>
            </a:endParaRPr>
          </a:p>
          <a:p>
            <a:pPr algn="just">
              <a:buNone/>
            </a:pPr>
            <a:endParaRPr lang="es-ES" sz="2800" dirty="0" smtClean="0">
              <a:latin typeface="Arial Rounded MT Bold" pitchFamily="34" charset="0"/>
            </a:endParaRPr>
          </a:p>
          <a:p>
            <a:pPr algn="just"/>
            <a:r>
              <a:rPr lang="es-MX" sz="2800" b="1" dirty="0" smtClean="0">
                <a:latin typeface="Arial Rounded MT Bold" pitchFamily="34" charset="0"/>
              </a:rPr>
              <a:t>Artículo 97. Los Regidores ejercerán las facultades y obligaciones que les confiere la Ley del Gobierno y la Administración Pública Municipal del Estado de Jalisco.</a:t>
            </a:r>
            <a:r>
              <a:rPr lang="es-MX" sz="2800" dirty="0" smtClean="0">
                <a:latin typeface="Arial Rounded MT Bold" pitchFamily="34" charset="0"/>
              </a:rPr>
              <a:t> </a:t>
            </a:r>
            <a:endParaRPr lang="es-ES" sz="2800" dirty="0">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8"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692696"/>
            <a:ext cx="8219256" cy="5544616"/>
          </a:xfrm>
        </p:spPr>
        <p:txBody>
          <a:bodyPr>
            <a:normAutofit/>
          </a:bodyPr>
          <a:lstStyle/>
          <a:p>
            <a:pPr algn="just">
              <a:buNone/>
            </a:pPr>
            <a:r>
              <a:rPr lang="es-MX" sz="2800" b="1" dirty="0" smtClean="0">
                <a:latin typeface="Arial Rounded MT Bold" pitchFamily="34" charset="0"/>
              </a:rPr>
              <a:t>“LEY DEL GOBIERNO Y LA ADMINISTRACIÓN PÚBLICA MUNICIPAL DEL ESTADO DE JALISCO</a:t>
            </a:r>
            <a:r>
              <a:rPr lang="es-MX" sz="2800" dirty="0" smtClean="0">
                <a:latin typeface="Arial Rounded MT Bold" pitchFamily="34" charset="0"/>
              </a:rPr>
              <a:t>”</a:t>
            </a:r>
          </a:p>
          <a:p>
            <a:pPr algn="just">
              <a:buNone/>
            </a:pPr>
            <a:endParaRPr lang="es-ES" sz="2800" dirty="0" smtClean="0">
              <a:latin typeface="Arial Rounded MT Bold" pitchFamily="34" charset="0"/>
            </a:endParaRPr>
          </a:p>
          <a:p>
            <a:pPr algn="just"/>
            <a:r>
              <a:rPr lang="es-MX" sz="2800" dirty="0" smtClean="0">
                <a:latin typeface="Arial Rounded MT Bold" pitchFamily="34" charset="0"/>
              </a:rPr>
              <a:t>TÍTULO TERCERO. DE LAS AUTORIDADES MUNICIPALES.</a:t>
            </a:r>
          </a:p>
          <a:p>
            <a:pPr algn="just"/>
            <a:r>
              <a:rPr lang="es-MX" sz="2800" dirty="0" smtClean="0">
                <a:latin typeface="Arial Rounded MT Bold" pitchFamily="34" charset="0"/>
              </a:rPr>
              <a:t>CAPÍTULO II. </a:t>
            </a:r>
            <a:r>
              <a:rPr lang="es-MX" sz="2800" b="1" dirty="0" smtClean="0">
                <a:latin typeface="Arial Rounded MT Bold" pitchFamily="34" charset="0"/>
              </a:rPr>
              <a:t>De los Regidores. Artículo 49.</a:t>
            </a:r>
            <a:r>
              <a:rPr lang="es-MX" sz="2800" dirty="0" smtClean="0">
                <a:latin typeface="Arial Rounded MT Bold" pitchFamily="34" charset="0"/>
              </a:rPr>
              <a:t> Son obligaciones de los Regidores: </a:t>
            </a:r>
            <a:r>
              <a:rPr lang="es-MX" sz="2800" b="1" dirty="0" smtClean="0">
                <a:latin typeface="Arial Rounded MT Bold" pitchFamily="34" charset="0"/>
              </a:rPr>
              <a:t>IV. Informar al Ayuntamiento y a la sociedad de sus actividades, a través de la forma y mecanismos que establezcan los ordenamientos municipales.</a:t>
            </a:r>
            <a:endParaRPr lang="es-ES" sz="2800" dirty="0" smtClean="0">
              <a:latin typeface="Arial Rounded MT Bold" pitchFamily="34" charset="0"/>
            </a:endParaRPr>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144016"/>
            <a:ext cx="7467600" cy="1124744"/>
          </a:xfrm>
        </p:spPr>
        <p:txBody>
          <a:bodyPr>
            <a:normAutofit/>
          </a:bodyPr>
          <a:lstStyle/>
          <a:p>
            <a:pPr algn="ctr"/>
            <a:r>
              <a:rPr lang="es-MX" b="1" dirty="0" smtClean="0">
                <a:solidFill>
                  <a:schemeClr val="accent1">
                    <a:lumMod val="50000"/>
                  </a:schemeClr>
                </a:solidFill>
              </a:rPr>
              <a:t>3. PLAN DE TRABAJO</a:t>
            </a:r>
            <a:r>
              <a:rPr lang="es-ES" dirty="0" smtClean="0">
                <a:solidFill>
                  <a:schemeClr val="accent1">
                    <a:lumMod val="50000"/>
                  </a:schemeClr>
                </a:solidFill>
              </a:rPr>
              <a:t/>
            </a:r>
            <a:br>
              <a:rPr lang="es-ES" dirty="0" smtClean="0">
                <a:solidFill>
                  <a:schemeClr val="accent1">
                    <a:lumMod val="50000"/>
                  </a:schemeClr>
                </a:solidFill>
              </a:rPr>
            </a:br>
            <a:endParaRPr lang="es-ES" dirty="0">
              <a:solidFill>
                <a:schemeClr val="accent1">
                  <a:lumMod val="50000"/>
                </a:schemeClr>
              </a:solidFill>
            </a:endParaRPr>
          </a:p>
        </p:txBody>
      </p:sp>
      <p:sp>
        <p:nvSpPr>
          <p:cNvPr id="3" name="2 Marcador de contenido"/>
          <p:cNvSpPr>
            <a:spLocks noGrp="1"/>
          </p:cNvSpPr>
          <p:nvPr>
            <p:ph sz="quarter" idx="1"/>
          </p:nvPr>
        </p:nvSpPr>
        <p:spPr>
          <a:xfrm>
            <a:off x="179512" y="1556792"/>
            <a:ext cx="8424936" cy="4277072"/>
          </a:xfrm>
        </p:spPr>
        <p:txBody>
          <a:bodyPr>
            <a:normAutofit/>
          </a:bodyPr>
          <a:lstStyle/>
          <a:p>
            <a:pPr algn="just"/>
            <a:r>
              <a:rPr lang="es-MX" sz="2800" dirty="0" smtClean="0">
                <a:latin typeface="Arial Rounded MT Bold" pitchFamily="34" charset="0"/>
              </a:rPr>
              <a:t>Dar a conocer entre los vallartenses los planes y campañas de Salud Pública que impulsan el Gobierno Federal y Estatal para beneficio de la población, dado que solamente en las dependencias Estatales y Federales me han brindado la información concisa en tiempo y forma para poder cimentar las bases de este plan de trabajo.</a:t>
            </a:r>
            <a:endParaRPr lang="es-ES" sz="2800" dirty="0">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down)">
                                      <p:cBhvr>
                                        <p:cTn id="7" dur="1000"/>
                                        <p:tgtEl>
                                          <p:spTgt spid="2"/>
                                        </p:tgtEl>
                                      </p:cBhvr>
                                    </p:animEffect>
                                  </p:childTnLst>
                                </p:cTn>
                              </p:par>
                            </p:childTnLst>
                          </p:cTn>
                        </p:par>
                        <p:par>
                          <p:cTn id="8" fill="hold">
                            <p:stCondLst>
                              <p:cond delay="1000"/>
                            </p:stCondLst>
                            <p:childTnLst>
                              <p:par>
                                <p:cTn id="9" presetID="55"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2"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51520" y="476672"/>
            <a:ext cx="8424936" cy="5997280"/>
          </a:xfrm>
        </p:spPr>
        <p:txBody>
          <a:bodyPr/>
          <a:lstStyle/>
          <a:p>
            <a:pPr lvl="0" algn="just">
              <a:buNone/>
            </a:pPr>
            <a:r>
              <a:rPr lang="es-MX" dirty="0" smtClean="0">
                <a:latin typeface="Arial Rounded MT Bold" pitchFamily="34" charset="0"/>
              </a:rPr>
              <a:t>                                      </a:t>
            </a:r>
            <a:r>
              <a:rPr lang="es-MX" sz="3200" dirty="0" smtClean="0">
                <a:latin typeface="Arial Rounded MT Bold" pitchFamily="34" charset="0"/>
              </a:rPr>
              <a:t>En lo municipal, a la fecha de esta presentación siguen faltando los informes detallados de un diagnóstico y datos duros que indiquen la situación actual en materia de salud desde la perspectiva municipal y los trabajos que se hubiesen realizado con antelación, por ello la información que brindan diversos entes de salud tanto sociales, como públicos y privados será fundamental para el desarrollo de esta comisión.</a:t>
            </a:r>
            <a:endParaRPr lang="es-ES" sz="3200" dirty="0" smtClean="0">
              <a:latin typeface="Arial Rounded MT Bold" pitchFamily="34" charset="0"/>
            </a:endParaRPr>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51520" y="476672"/>
            <a:ext cx="8424936" cy="6048672"/>
          </a:xfrm>
        </p:spPr>
        <p:txBody>
          <a:bodyPr>
            <a:normAutofit/>
          </a:bodyPr>
          <a:lstStyle/>
          <a:p>
            <a:pPr lvl="0" algn="just"/>
            <a:r>
              <a:rPr lang="es-MX" sz="3000" dirty="0" smtClean="0">
                <a:latin typeface="Arial Rounded MT Bold" pitchFamily="34" charset="0"/>
              </a:rPr>
              <a:t>Con el propósito de apoyar en gestiones, así como que los hospitales y clínicas públicas en Puerto Vallarta sean  beneficiados con los diferentes programas estatales y federales, como Presidenta de la Comisión, estaré solicitando y llevando a cabo diferentes reuniones entre servidores públicos relacionados con la salud, así como con el área financiera del municipio para buscar la participación económica y material de todos los entes de gobierno involucrados. </a:t>
            </a:r>
            <a:endParaRPr lang="es-ES" sz="3000" dirty="0" smtClean="0">
              <a:latin typeface="Arial Rounded MT Bold" pitchFamily="34" charset="0"/>
            </a:endParaRPr>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51520" y="1124744"/>
            <a:ext cx="8352928" cy="4464496"/>
          </a:xfrm>
        </p:spPr>
        <p:txBody>
          <a:bodyPr/>
          <a:lstStyle/>
          <a:p>
            <a:pPr lvl="0" algn="just"/>
            <a:r>
              <a:rPr lang="es-MX" sz="2800" dirty="0" smtClean="0">
                <a:latin typeface="Arial Rounded MT Bold" pitchFamily="34" charset="0"/>
              </a:rPr>
              <a:t>Mantener actualizada la información para retroalimentación de los integrantes de la Comisión, respecto a los resultados que arrojan las campañas y acciones emprendidas por la VIII Región Sanitaria en el municipio, así como los resultados e información surgida del Comité Municipal de Salud y demás entes relacionados a la materia.</a:t>
            </a:r>
            <a:endParaRPr lang="es-ES" sz="2800" dirty="0" smtClean="0">
              <a:latin typeface="Arial Rounded MT Bold" pitchFamily="34" charset="0"/>
            </a:endParaRPr>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51520" y="620688"/>
            <a:ext cx="8363272" cy="5616624"/>
          </a:xfrm>
        </p:spPr>
        <p:txBody>
          <a:bodyPr/>
          <a:lstStyle/>
          <a:p>
            <a:pPr lvl="0" algn="just"/>
            <a:r>
              <a:rPr lang="es-MX" sz="2800" dirty="0" smtClean="0">
                <a:latin typeface="Arial Rounded MT Bold" pitchFamily="34" charset="0"/>
              </a:rPr>
              <a:t>Promover las capacitaciones que imparte el Programa de Salud Mental en coordinación con el Centro Integral de Salud mental (CISAME) que visibiliza temas como: Los derechos humanos y la inclusión social de personas con trastornos mentales; Los entornos positivos a la salud mental; Prevención del suicidio; La salud mental en los adolescentes; La salud mental en la familia y la comunidad (prevención de la violencia familiar), y Navidad con salud física y mental.</a:t>
            </a:r>
            <a:endParaRPr lang="es-ES" sz="2800" dirty="0" smtClean="0">
              <a:latin typeface="Arial Rounded MT Bold" pitchFamily="34" charset="0"/>
            </a:endParaRPr>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23528" y="908720"/>
            <a:ext cx="8280920" cy="4873752"/>
          </a:xfrm>
        </p:spPr>
        <p:txBody>
          <a:bodyPr/>
          <a:lstStyle/>
          <a:p>
            <a:pPr lvl="0" algn="just"/>
            <a:r>
              <a:rPr lang="es-MX" sz="2800" dirty="0" smtClean="0">
                <a:latin typeface="Arial Rounded MT Bold" pitchFamily="34" charset="0"/>
              </a:rPr>
              <a:t>Promover los programas y campañas de vacunación y los Programas de Salud Reproductiva; Salud Rural; Salud del Adulto y del Anciano; Patio Limpio y Cuidado del Agua Almacenada (dengue, </a:t>
            </a:r>
            <a:r>
              <a:rPr lang="es-MX" sz="2800" dirty="0" err="1" smtClean="0">
                <a:latin typeface="Arial Rounded MT Bold" pitchFamily="34" charset="0"/>
              </a:rPr>
              <a:t>zika</a:t>
            </a:r>
            <a:r>
              <a:rPr lang="es-MX" sz="2800" dirty="0" smtClean="0">
                <a:latin typeface="Arial Rounded MT Bold" pitchFamily="34" charset="0"/>
              </a:rPr>
              <a:t>, </a:t>
            </a:r>
            <a:r>
              <a:rPr lang="es-MX" sz="2800" dirty="0" err="1" smtClean="0">
                <a:latin typeface="Arial Rounded MT Bold" pitchFamily="34" charset="0"/>
              </a:rPr>
              <a:t>chikungunya</a:t>
            </a:r>
            <a:r>
              <a:rPr lang="es-MX" sz="2800" dirty="0" smtClean="0">
                <a:latin typeface="Arial Rounded MT Bold" pitchFamily="34" charset="0"/>
              </a:rPr>
              <a:t>) que se realiza en colonias, escuelas, y cementerios; y Programas de Atención de la Salud Integral del Niño y del Adolescente (PASIA).</a:t>
            </a:r>
            <a:endParaRPr lang="es-ES" sz="2800" dirty="0" smtClean="0">
              <a:latin typeface="Arial Rounded MT Bold" pitchFamily="34" charset="0"/>
            </a:endParaRPr>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51520" y="1052736"/>
            <a:ext cx="8424936" cy="4608512"/>
          </a:xfrm>
        </p:spPr>
        <p:txBody>
          <a:bodyPr>
            <a:normAutofit/>
          </a:bodyPr>
          <a:lstStyle/>
          <a:p>
            <a:pPr algn="just"/>
            <a:r>
              <a:rPr lang="es-MX" sz="3200" dirty="0" smtClean="0">
                <a:latin typeface="Arial Rounded MT Bold" pitchFamily="34" charset="0"/>
              </a:rPr>
              <a:t>Apegados al enfoque multisectorial de la Organización Mundial de la Salud llamado «Una salud», promover e impulsar iniciativas y gestiones integrales que incluyan el Bienestar Animal y cuidado del medio ambiente, como aspectos inherentes a la salud pública de los ciudadanos.</a:t>
            </a:r>
            <a:endParaRPr lang="es-ES" sz="3200" dirty="0">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1312168"/>
            <a:ext cx="8147248" cy="4421088"/>
          </a:xfrm>
        </p:spPr>
        <p:txBody>
          <a:bodyPr>
            <a:normAutofit/>
          </a:bodyPr>
          <a:lstStyle/>
          <a:p>
            <a:pPr algn="just"/>
            <a:r>
              <a:rPr lang="es-ES" sz="2800" dirty="0" smtClean="0">
                <a:latin typeface="Arial Rounded MT Bold" pitchFamily="34" charset="0"/>
              </a:rPr>
              <a:t>Gestionar una plaza de </a:t>
            </a:r>
            <a:r>
              <a:rPr lang="es-ES" sz="2800" dirty="0" smtClean="0">
                <a:latin typeface="Arial Rounded MT Bold" pitchFamily="34" charset="0"/>
              </a:rPr>
              <a:t>médico para que brinde atención en la Clínica “Comunidades Unidas en la Salud” en el poblado de Boca de </a:t>
            </a:r>
            <a:r>
              <a:rPr lang="es-ES" sz="2800" dirty="0" err="1" smtClean="0">
                <a:latin typeface="Arial Rounded MT Bold" pitchFamily="34" charset="0"/>
              </a:rPr>
              <a:t>Tomatlán</a:t>
            </a:r>
            <a:r>
              <a:rPr lang="es-ES" sz="2800" dirty="0" smtClean="0">
                <a:latin typeface="Arial Rounded MT Bold" pitchFamily="34" charset="0"/>
              </a:rPr>
              <a:t>, para beneficio de la población local y flotante de las inmediaciones; importante destacar que la clínica se construyó con una inversión de más de 2 millones de pesos del ‘Programa 3 x 1 Migrantes’. Gestión  en proceso.</a:t>
            </a:r>
            <a:endParaRPr lang="es-ES" sz="2800" dirty="0">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115616" y="1196752"/>
            <a:ext cx="7467600" cy="4873752"/>
          </a:xfrm>
        </p:spPr>
        <p:txBody>
          <a:bodyPr/>
          <a:lstStyle/>
          <a:p>
            <a:pPr algn="ctr">
              <a:buNone/>
            </a:pPr>
            <a:r>
              <a:rPr lang="es-MX" b="1" i="1" dirty="0" smtClean="0">
                <a:solidFill>
                  <a:schemeClr val="accent1">
                    <a:lumMod val="50000"/>
                  </a:schemeClr>
                </a:solidFill>
                <a:latin typeface="Bookman Old Style" pitchFamily="18" charset="0"/>
              </a:rPr>
              <a:t>ÍNDICE</a:t>
            </a:r>
          </a:p>
          <a:p>
            <a:pPr algn="ctr">
              <a:buNone/>
            </a:pPr>
            <a:endParaRPr lang="es-MX" b="1" i="1" dirty="0" smtClean="0">
              <a:latin typeface="Bookman Old Style" pitchFamily="18" charset="0"/>
            </a:endParaRPr>
          </a:p>
          <a:p>
            <a:r>
              <a:rPr lang="es-MX" b="1" dirty="0" smtClean="0">
                <a:latin typeface="Bookman Old Style" pitchFamily="18" charset="0"/>
              </a:rPr>
              <a:t>1. PRESENTACIÓN</a:t>
            </a:r>
          </a:p>
          <a:p>
            <a:r>
              <a:rPr lang="es-MX" b="1" dirty="0" smtClean="0">
                <a:latin typeface="Bookman Old Style" pitchFamily="18" charset="0"/>
              </a:rPr>
              <a:t>2. MARCO JURÍDICO</a:t>
            </a:r>
            <a:endParaRPr lang="es-ES" b="1" dirty="0" smtClean="0">
              <a:latin typeface="Bookman Old Style" pitchFamily="18" charset="0"/>
            </a:endParaRPr>
          </a:p>
          <a:p>
            <a:r>
              <a:rPr lang="es-MX" b="1" dirty="0" smtClean="0">
                <a:latin typeface="Bookman Old Style" pitchFamily="18" charset="0"/>
              </a:rPr>
              <a:t>3. PLAN DE TRABAJO</a:t>
            </a:r>
            <a:endParaRPr lang="es-ES" b="1" dirty="0" smtClean="0">
              <a:latin typeface="Bookman Old Style" pitchFamily="18" charset="0"/>
            </a:endParaRPr>
          </a:p>
          <a:p>
            <a:r>
              <a:rPr lang="es-MX" b="1" dirty="0" smtClean="0">
                <a:latin typeface="Bookman Old Style" pitchFamily="18" charset="0"/>
              </a:rPr>
              <a:t>4. LINEAMIENTOS INTERNOS</a:t>
            </a:r>
            <a:endParaRPr lang="es-ES" b="1" dirty="0" smtClean="0">
              <a:latin typeface="Bookman Old Style" pitchFamily="18" charset="0"/>
            </a:endParaRPr>
          </a:p>
          <a:p>
            <a:r>
              <a:rPr lang="es-MX" b="1" dirty="0" smtClean="0">
                <a:latin typeface="Bookman Old Style" pitchFamily="18" charset="0"/>
              </a:rPr>
              <a:t>5. CALENDARIO DE SESIONES</a:t>
            </a:r>
            <a:endParaRPr lang="es-ES" b="1" dirty="0" smtClean="0">
              <a:latin typeface="Bookman Old Style" pitchFamily="18" charset="0"/>
            </a:endParaRPr>
          </a:p>
          <a:p>
            <a:r>
              <a:rPr lang="es-MX" b="1" dirty="0" smtClean="0">
                <a:latin typeface="Bookman Old Style" pitchFamily="18" charset="0"/>
              </a:rPr>
              <a:t>6. TEMAS PENDIENTES (Ayuntamientos anteriores)</a:t>
            </a:r>
            <a:endParaRPr lang="es-ES" b="1" dirty="0" smtClean="0">
              <a:latin typeface="Bookman Old Style" pitchFamily="18" charset="0"/>
            </a:endParaRPr>
          </a:p>
          <a:p>
            <a:endParaRPr lang="es-E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2" end="2"/>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3" end="3"/>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4" end="4"/>
                                            </p:txEl>
                                          </p:spTgt>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5" end="5"/>
                                            </p:txEl>
                                          </p:spTgt>
                                        </p:tgtEl>
                                      </p:cBhvr>
                                    </p:animEffect>
                                  </p:childTnLst>
                                </p:cTn>
                              </p:par>
                            </p:childTnLst>
                          </p:cTn>
                        </p:par>
                        <p:par>
                          <p:cTn id="34" fill="hold">
                            <p:stCondLst>
                              <p:cond delay="5000"/>
                            </p:stCondLst>
                            <p:childTnLst>
                              <p:par>
                                <p:cTn id="35" presetID="55" presetClass="entr" presetSubtype="0"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38"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6" end="6"/>
                                            </p:txEl>
                                          </p:spTgt>
                                        </p:tgtEl>
                                      </p:cBhvr>
                                    </p:animEffect>
                                  </p:childTnLst>
                                </p:cTn>
                              </p:par>
                            </p:childTnLst>
                          </p:cTn>
                        </p:par>
                        <p:par>
                          <p:cTn id="40" fill="hold">
                            <p:stCondLst>
                              <p:cond delay="6000"/>
                            </p:stCondLst>
                            <p:childTnLst>
                              <p:par>
                                <p:cTn id="41" presetID="55" presetClass="entr" presetSubtype="0" fill="hold" grpId="0"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p:cTn id="43"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44"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45"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692696"/>
            <a:ext cx="7931224" cy="5709248"/>
          </a:xfrm>
        </p:spPr>
        <p:txBody>
          <a:bodyPr>
            <a:normAutofit fontScale="92500"/>
          </a:bodyPr>
          <a:lstStyle/>
          <a:p>
            <a:pPr algn="just"/>
            <a:r>
              <a:rPr lang="es-MX" sz="3600" dirty="0" smtClean="0">
                <a:latin typeface="Arial Rounded MT Bold" pitchFamily="34" charset="0"/>
              </a:rPr>
              <a:t> En promoción de la salud, se realizará ‘un día por </a:t>
            </a:r>
            <a:r>
              <a:rPr lang="es-MX" sz="3600" smtClean="0">
                <a:latin typeface="Arial Rounded MT Bold" pitchFamily="34" charset="0"/>
              </a:rPr>
              <a:t>la salud’ al año, </a:t>
            </a:r>
            <a:r>
              <a:rPr lang="es-MX" sz="3600" dirty="0" smtClean="0">
                <a:latin typeface="Arial Rounded MT Bold" pitchFamily="34" charset="0"/>
              </a:rPr>
              <a:t>donde titulares e integrantes de entes de salud públicos, sociales y privados que continúan acercándose a la  Presidencia de esta Comisión, brinden los servicios de </a:t>
            </a:r>
            <a:r>
              <a:rPr lang="es-MX" sz="3600" smtClean="0">
                <a:latin typeface="Arial Rounded MT Bold" pitchFamily="34" charset="0"/>
              </a:rPr>
              <a:t>sus instituciones como </a:t>
            </a:r>
            <a:r>
              <a:rPr lang="es-MX" sz="3600" dirty="0" smtClean="0">
                <a:latin typeface="Arial Rounded MT Bold" pitchFamily="34" charset="0"/>
              </a:rPr>
              <a:t>consultas, diagnósticos, entre otros relacionados, totalmente gratuitos. </a:t>
            </a:r>
            <a:endParaRPr lang="es-ES" sz="3600" dirty="0">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79512" y="404664"/>
            <a:ext cx="8496944" cy="6069288"/>
          </a:xfrm>
        </p:spPr>
        <p:txBody>
          <a:bodyPr>
            <a:normAutofit/>
          </a:bodyPr>
          <a:lstStyle/>
          <a:p>
            <a:pPr algn="just"/>
            <a:r>
              <a:rPr lang="es-MX" sz="2800" b="1" dirty="0" smtClean="0">
                <a:latin typeface="Arial Rounded MT Bold" pitchFamily="34" charset="0"/>
              </a:rPr>
              <a:t>Y </a:t>
            </a:r>
            <a:r>
              <a:rPr lang="es-MX" sz="2800" dirty="0" smtClean="0">
                <a:latin typeface="Arial Rounded MT Bold" pitchFamily="34" charset="0"/>
              </a:rPr>
              <a:t>en general, promover e impulsar el bienestar y desarrollo de la población a través de iniciativas, propuestas, acercamientos con la sociedad, entes públicos y privados relacionados con la Salud, para enriquecer la labor edilicia; todo esto como parte de las facultades genéricas y en apego a las que refiere el </a:t>
            </a:r>
            <a:r>
              <a:rPr lang="es-MX" sz="2800" b="1" dirty="0" smtClean="0">
                <a:latin typeface="Arial Rounded MT Bold" pitchFamily="34" charset="0"/>
              </a:rPr>
              <a:t>Artículo 53 </a:t>
            </a:r>
            <a:r>
              <a:rPr lang="es-MX" sz="2800" dirty="0" smtClean="0">
                <a:latin typeface="Arial Rounded MT Bold" pitchFamily="34" charset="0"/>
              </a:rPr>
              <a:t>del Reglamento Orgánico del Gobierno y la Administración Pública de Puerto Vallarta, Jalisco; y del artículo 49 de la</a:t>
            </a:r>
            <a:r>
              <a:rPr lang="es-MX" sz="2800" b="1" dirty="0" smtClean="0">
                <a:latin typeface="Arial Rounded MT Bold" pitchFamily="34" charset="0"/>
              </a:rPr>
              <a:t> Ley del Gobierno y la Administración Pública Municipal del Estado de Jalisco.</a:t>
            </a:r>
            <a:endParaRPr lang="es-ES" sz="2800" dirty="0" smtClean="0">
              <a:latin typeface="Arial Rounded MT Bold" pitchFamily="34" charset="0"/>
            </a:endParaRPr>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48223958_372971359935919_2057574645166505984_o.jpg"/>
          <p:cNvPicPr>
            <a:picLocks noChangeAspect="1"/>
          </p:cNvPicPr>
          <p:nvPr/>
        </p:nvPicPr>
        <p:blipFill>
          <a:blip r:embed="rId2" cstate="print"/>
          <a:srcRect l="5378" r="15273" b="5230"/>
          <a:stretch>
            <a:fillRect/>
          </a:stretch>
        </p:blipFill>
        <p:spPr>
          <a:xfrm>
            <a:off x="0" y="0"/>
            <a:ext cx="4788024" cy="3789040"/>
          </a:xfrm>
          <a:prstGeom prst="rect">
            <a:avLst/>
          </a:prstGeom>
          <a:ln>
            <a:noFill/>
          </a:ln>
          <a:effectLst>
            <a:outerShdw blurRad="190500" algn="tl" rotWithShape="0">
              <a:srgbClr val="000000">
                <a:alpha val="70000"/>
              </a:srgbClr>
            </a:outerShdw>
          </a:effectLst>
        </p:spPr>
      </p:pic>
      <p:pic>
        <p:nvPicPr>
          <p:cNvPr id="5" name="4 Imagen" descr="48213569_372971453269243_1693348890046103552_o.jpg"/>
          <p:cNvPicPr>
            <a:picLocks noChangeAspect="1"/>
          </p:cNvPicPr>
          <p:nvPr/>
        </p:nvPicPr>
        <p:blipFill>
          <a:blip r:embed="rId3" cstate="print"/>
          <a:srcRect l="36787" r="5181"/>
          <a:stretch>
            <a:fillRect/>
          </a:stretch>
        </p:blipFill>
        <p:spPr>
          <a:xfrm>
            <a:off x="4788024" y="1"/>
            <a:ext cx="4032448" cy="3789040"/>
          </a:xfrm>
          <a:prstGeom prst="rect">
            <a:avLst/>
          </a:prstGeom>
          <a:ln>
            <a:noFill/>
          </a:ln>
          <a:effectLst>
            <a:outerShdw blurRad="190500" algn="tl" rotWithShape="0">
              <a:srgbClr val="000000">
                <a:alpha val="70000"/>
              </a:srgbClr>
            </a:outerShdw>
          </a:effectLst>
        </p:spPr>
      </p:pic>
      <p:pic>
        <p:nvPicPr>
          <p:cNvPr id="7" name="6 Imagen" descr="48268794_373578479875207_8875767762220220416_o.jpg"/>
          <p:cNvPicPr>
            <a:picLocks noChangeAspect="1"/>
          </p:cNvPicPr>
          <p:nvPr/>
        </p:nvPicPr>
        <p:blipFill>
          <a:blip r:embed="rId4" cstate="print"/>
          <a:srcRect t="12506"/>
          <a:stretch>
            <a:fillRect/>
          </a:stretch>
        </p:blipFill>
        <p:spPr>
          <a:xfrm>
            <a:off x="1259632" y="3789040"/>
            <a:ext cx="6084168" cy="3068960"/>
          </a:xfrm>
          <a:prstGeom prst="rect">
            <a:avLst/>
          </a:prstGeom>
        </p:spPr>
      </p:pic>
    </p:spTree>
  </p:cSld>
  <p:clrMapOvr>
    <a:masterClrMapping/>
  </p:clrMapOvr>
  <p:transition spd="med">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smtClean="0">
                <a:solidFill>
                  <a:schemeClr val="accent1">
                    <a:lumMod val="50000"/>
                  </a:schemeClr>
                </a:solidFill>
              </a:rPr>
              <a:t>4. LINEAMIENTOS INTERNOS</a:t>
            </a:r>
            <a:r>
              <a:rPr lang="es-ES" dirty="0" smtClean="0"/>
              <a:t/>
            </a:r>
            <a:br>
              <a:rPr lang="es-ES" dirty="0" smtClean="0"/>
            </a:br>
            <a:endParaRPr lang="es-ES" dirty="0"/>
          </a:p>
        </p:txBody>
      </p:sp>
      <p:sp>
        <p:nvSpPr>
          <p:cNvPr id="3" name="2 Marcador de contenido"/>
          <p:cNvSpPr>
            <a:spLocks noGrp="1"/>
          </p:cNvSpPr>
          <p:nvPr>
            <p:ph sz="quarter" idx="1"/>
          </p:nvPr>
        </p:nvSpPr>
        <p:spPr>
          <a:xfrm>
            <a:off x="395536" y="980728"/>
            <a:ext cx="8280920" cy="5661248"/>
          </a:xfrm>
        </p:spPr>
        <p:txBody>
          <a:bodyPr>
            <a:normAutofit fontScale="70000" lnSpcReduction="20000"/>
          </a:bodyPr>
          <a:lstStyle/>
          <a:p>
            <a:pPr algn="just">
              <a:buNone/>
            </a:pPr>
            <a:endParaRPr lang="es-ES" sz="2900" dirty="0" smtClean="0">
              <a:latin typeface="Arial Rounded MT Bold" pitchFamily="34" charset="0"/>
            </a:endParaRPr>
          </a:p>
          <a:p>
            <a:pPr algn="just"/>
            <a:r>
              <a:rPr lang="es-MX" sz="2900" b="1" dirty="0" smtClean="0">
                <a:latin typeface="Arial Rounded MT Bold" pitchFamily="34" charset="0"/>
              </a:rPr>
              <a:t>Artículo 49.</a:t>
            </a:r>
            <a:r>
              <a:rPr lang="es-MX" sz="2900" dirty="0" smtClean="0">
                <a:latin typeface="Arial Rounded MT Bold" pitchFamily="34" charset="0"/>
              </a:rPr>
              <a:t> De manera genérica, las comisiones edilicias tendrán las siguientes atribuciones:</a:t>
            </a:r>
          </a:p>
          <a:p>
            <a:pPr algn="just"/>
            <a:r>
              <a:rPr lang="es-MX" sz="2900" dirty="0" smtClean="0">
                <a:latin typeface="Arial Rounded MT Bold" pitchFamily="34" charset="0"/>
              </a:rPr>
              <a:t>I. Proponer las directrices de la política municipal en la materia de su competencia.</a:t>
            </a:r>
            <a:endParaRPr lang="es-ES" sz="2900" dirty="0" smtClean="0">
              <a:latin typeface="Arial Rounded MT Bold" pitchFamily="34" charset="0"/>
            </a:endParaRPr>
          </a:p>
          <a:p>
            <a:pPr algn="just"/>
            <a:r>
              <a:rPr lang="es-MX" sz="2900" dirty="0" smtClean="0">
                <a:latin typeface="Arial Rounded MT Bold" pitchFamily="34" charset="0"/>
              </a:rPr>
              <a:t>IV. Supervisar el desempeño de la administración pública municipal en la materia de su competencia.</a:t>
            </a:r>
          </a:p>
          <a:p>
            <a:pPr algn="just"/>
            <a:r>
              <a:rPr lang="es-MX" sz="2900" dirty="0" smtClean="0">
                <a:latin typeface="Arial Rounded MT Bold" pitchFamily="34" charset="0"/>
              </a:rPr>
              <a:t>V. Conducir las relaciones con otros Ayuntamientos y con otros Poderes y órdenes de gobierno, en la materia de su competencia.</a:t>
            </a:r>
            <a:endParaRPr lang="es-ES" sz="2900" dirty="0" smtClean="0">
              <a:latin typeface="Arial Rounded MT Bold" pitchFamily="34" charset="0"/>
            </a:endParaRPr>
          </a:p>
          <a:p>
            <a:pPr algn="just"/>
            <a:r>
              <a:rPr lang="es-MX" sz="2900" dirty="0" smtClean="0">
                <a:latin typeface="Arial Rounded MT Bold" pitchFamily="34" charset="0"/>
              </a:rPr>
              <a:t>VI. Promover la vinculación con las organizaciones sociales y privadas que guarden relación con la materia de su competencia.</a:t>
            </a:r>
            <a:endParaRPr lang="es-ES" sz="2900" dirty="0" smtClean="0">
              <a:latin typeface="Arial Rounded MT Bold" pitchFamily="34" charset="0"/>
            </a:endParaRPr>
          </a:p>
          <a:p>
            <a:pPr algn="just"/>
            <a:r>
              <a:rPr lang="es-MX" sz="2900" dirty="0" smtClean="0">
                <a:latin typeface="Arial Rounded MT Bold" pitchFamily="34" charset="0"/>
              </a:rPr>
              <a:t>VII. Emitir opiniones con relación a los proyectos anuales de Ley de Ingresos y Presupuesto de Egresos, en lo concerniente a los temas de su competencia.</a:t>
            </a:r>
            <a:endParaRPr lang="es-ES" sz="2900" dirty="0" smtClean="0">
              <a:latin typeface="Arial Rounded MT Bold" pitchFamily="34" charset="0"/>
            </a:endParaRPr>
          </a:p>
          <a:p>
            <a:pPr algn="just"/>
            <a:r>
              <a:rPr lang="es-MX" sz="2900" dirty="0" smtClean="0">
                <a:latin typeface="Arial Rounded MT Bold" pitchFamily="34" charset="0"/>
              </a:rPr>
              <a:t>VIII. Formular propuestas para la mejora administrativa y la elevación de la calidad de los servicios y trámites municipales cuya vigilancia les ha sido encomendada.</a:t>
            </a:r>
            <a:endParaRPr lang="es-ES" sz="2900" dirty="0" smtClean="0">
              <a:latin typeface="Arial Rounded MT Bold" pitchFamily="34" charset="0"/>
            </a:endParaRPr>
          </a:p>
          <a:p>
            <a:pPr algn="just"/>
            <a:r>
              <a:rPr lang="es-MX" sz="2900" dirty="0" smtClean="0">
                <a:latin typeface="Arial Rounded MT Bold" pitchFamily="34" charset="0"/>
              </a:rPr>
              <a:t>IX. Las demás que la ley les otorgue.</a:t>
            </a:r>
            <a:endParaRPr lang="es-ES" sz="2900" dirty="0" smtClean="0">
              <a:latin typeface="Arial Rounded MT Bold" pitchFamily="34" charset="0"/>
            </a:endParaRPr>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down)">
                                      <p:cBhvr>
                                        <p:cTn id="7" dur="1000"/>
                                        <p:tgtEl>
                                          <p:spTgt spid="2"/>
                                        </p:tgtEl>
                                      </p:cBhvr>
                                    </p:animEffect>
                                  </p:childTnLst>
                                </p:cTn>
                              </p:par>
                            </p:childTnLst>
                          </p:cTn>
                        </p:par>
                        <p:par>
                          <p:cTn id="8" fill="hold">
                            <p:stCondLst>
                              <p:cond delay="1000"/>
                            </p:stCondLst>
                            <p:childTnLst>
                              <p:par>
                                <p:cTn id="9" presetID="55"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3" dur="1000"/>
                                        <p:tgtEl>
                                          <p:spTgt spid="3">
                                            <p:txEl>
                                              <p:pRg st="1" end="1"/>
                                            </p:txEl>
                                          </p:spTgt>
                                        </p:tgtEl>
                                      </p:cBhvr>
                                    </p:animEffect>
                                  </p:childTnLst>
                                </p:cTn>
                              </p:par>
                            </p:childTnLst>
                          </p:cTn>
                        </p:par>
                        <p:par>
                          <p:cTn id="14" fill="hold">
                            <p:stCondLst>
                              <p:cond delay="2000"/>
                            </p:stCondLst>
                            <p:childTnLst>
                              <p:par>
                                <p:cTn id="15" presetID="55" presetClass="entr" presetSubtype="0"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2" end="2"/>
                                            </p:txEl>
                                          </p:spTgt>
                                        </p:tgtEl>
                                      </p:cBhvr>
                                    </p:animEffect>
                                  </p:childTnLst>
                                </p:cTn>
                              </p:par>
                            </p:childTnLst>
                          </p:cTn>
                        </p:par>
                        <p:par>
                          <p:cTn id="20" fill="hold">
                            <p:stCondLst>
                              <p:cond delay="3000"/>
                            </p:stCondLst>
                            <p:childTnLst>
                              <p:par>
                                <p:cTn id="21" presetID="55"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4"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5" dur="1000"/>
                                        <p:tgtEl>
                                          <p:spTgt spid="3">
                                            <p:txEl>
                                              <p:pRg st="3" end="3"/>
                                            </p:txEl>
                                          </p:spTgt>
                                        </p:tgtEl>
                                      </p:cBhvr>
                                    </p:animEffect>
                                  </p:childTnLst>
                                </p:cTn>
                              </p:par>
                            </p:childTnLst>
                          </p:cTn>
                        </p:par>
                        <p:par>
                          <p:cTn id="26" fill="hold">
                            <p:stCondLst>
                              <p:cond delay="4000"/>
                            </p:stCondLst>
                            <p:childTnLst>
                              <p:par>
                                <p:cTn id="27" presetID="55"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0"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3">
                                            <p:txEl>
                                              <p:pRg st="4" end="4"/>
                                            </p:txEl>
                                          </p:spTgt>
                                        </p:tgtEl>
                                      </p:cBhvr>
                                    </p:animEffect>
                                  </p:childTnLst>
                                </p:cTn>
                              </p:par>
                            </p:childTnLst>
                          </p:cTn>
                        </p:par>
                        <p:par>
                          <p:cTn id="32" fill="hold">
                            <p:stCondLst>
                              <p:cond delay="5000"/>
                            </p:stCondLst>
                            <p:childTnLst>
                              <p:par>
                                <p:cTn id="33" presetID="55" presetClass="entr" presetSubtype="0" fill="hold"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5" end="5"/>
                                            </p:txEl>
                                          </p:spTgt>
                                        </p:tgtEl>
                                      </p:cBhvr>
                                    </p:animEffect>
                                  </p:childTnLst>
                                </p:cTn>
                              </p:par>
                            </p:childTnLst>
                          </p:cTn>
                        </p:par>
                        <p:par>
                          <p:cTn id="38" fill="hold">
                            <p:stCondLst>
                              <p:cond delay="6000"/>
                            </p:stCondLst>
                            <p:childTnLst>
                              <p:par>
                                <p:cTn id="39" presetID="55" presetClass="entr" presetSubtype="0" fill="hold" nodeType="after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p:cTn id="41"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2"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3" dur="1000"/>
                                        <p:tgtEl>
                                          <p:spTgt spid="3">
                                            <p:txEl>
                                              <p:pRg st="6" end="6"/>
                                            </p:txEl>
                                          </p:spTgt>
                                        </p:tgtEl>
                                      </p:cBhvr>
                                    </p:animEffect>
                                  </p:childTnLst>
                                </p:cTn>
                              </p:par>
                            </p:childTnLst>
                          </p:cTn>
                        </p:par>
                        <p:par>
                          <p:cTn id="44" fill="hold">
                            <p:stCondLst>
                              <p:cond delay="7000"/>
                            </p:stCondLst>
                            <p:childTnLst>
                              <p:par>
                                <p:cTn id="45" presetID="55" presetClass="entr" presetSubtype="0" fill="hold" nodeType="after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p:cTn id="47"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48"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49" dur="1000"/>
                                        <p:tgtEl>
                                          <p:spTgt spid="3">
                                            <p:txEl>
                                              <p:pRg st="7" end="7"/>
                                            </p:txEl>
                                          </p:spTgt>
                                        </p:tgtEl>
                                      </p:cBhvr>
                                    </p:animEffect>
                                  </p:childTnLst>
                                </p:cTn>
                              </p:par>
                            </p:childTnLst>
                          </p:cTn>
                        </p:par>
                        <p:par>
                          <p:cTn id="50" fill="hold">
                            <p:stCondLst>
                              <p:cond delay="8000"/>
                            </p:stCondLst>
                            <p:childTnLst>
                              <p:par>
                                <p:cTn id="51" presetID="55" presetClass="entr" presetSubtype="0" fill="hold" nodeType="after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p:cTn id="53"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54"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55"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23528" y="1700808"/>
            <a:ext cx="8568952" cy="3384376"/>
          </a:xfrm>
        </p:spPr>
        <p:txBody>
          <a:bodyPr>
            <a:normAutofit/>
          </a:bodyPr>
          <a:lstStyle/>
          <a:p>
            <a:pPr algn="just"/>
            <a:r>
              <a:rPr lang="es-MX" sz="2600" b="1" dirty="0" smtClean="0">
                <a:latin typeface="Arial Rounded MT Bold" pitchFamily="34" charset="0"/>
              </a:rPr>
              <a:t>Artículo 65. </a:t>
            </a:r>
            <a:r>
              <a:rPr lang="es-MX" sz="2800" dirty="0" smtClean="0">
                <a:latin typeface="Arial Rounded MT Bold" pitchFamily="34" charset="0"/>
              </a:rPr>
              <a:t>Además de las facultades genéricas que le competen, la comisión edilicia de Salud tendrá la atribución de impulsar campañas para la promoción integral de la salud física, mental y social de la población, y la prevención de enfermedades. </a:t>
            </a:r>
            <a:endParaRPr lang="es-ES" sz="2600" dirty="0" smtClean="0">
              <a:latin typeface="Arial Rounded MT Bold" pitchFamily="34" charset="0"/>
            </a:endParaRPr>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DSCN2992.JPG"/>
          <p:cNvPicPr>
            <a:picLocks noChangeAspect="1"/>
          </p:cNvPicPr>
          <p:nvPr/>
        </p:nvPicPr>
        <p:blipFill>
          <a:blip r:embed="rId2" cstate="print"/>
          <a:stretch>
            <a:fillRect/>
          </a:stretch>
        </p:blipFill>
        <p:spPr>
          <a:xfrm>
            <a:off x="144016" y="44624"/>
            <a:ext cx="5940152" cy="4455114"/>
          </a:xfrm>
          <a:prstGeom prst="rect">
            <a:avLst/>
          </a:prstGeom>
        </p:spPr>
      </p:pic>
      <p:pic>
        <p:nvPicPr>
          <p:cNvPr id="7" name="6 Imagen" descr="20181128_141409.jpg"/>
          <p:cNvPicPr>
            <a:picLocks noChangeAspect="1"/>
          </p:cNvPicPr>
          <p:nvPr/>
        </p:nvPicPr>
        <p:blipFill>
          <a:blip r:embed="rId3" cstate="print"/>
          <a:stretch>
            <a:fillRect/>
          </a:stretch>
        </p:blipFill>
        <p:spPr>
          <a:xfrm>
            <a:off x="3203848" y="3694530"/>
            <a:ext cx="5544615" cy="3118846"/>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1772816"/>
            <a:ext cx="7467600" cy="648072"/>
          </a:xfrm>
        </p:spPr>
        <p:txBody>
          <a:bodyPr>
            <a:noAutofit/>
          </a:bodyPr>
          <a:lstStyle/>
          <a:p>
            <a:r>
              <a:rPr lang="es-MX" sz="3200" b="1" dirty="0" smtClean="0">
                <a:solidFill>
                  <a:schemeClr val="accent1">
                    <a:lumMod val="50000"/>
                  </a:schemeClr>
                </a:solidFill>
                <a:effectLst>
                  <a:outerShdw blurRad="38100" dist="38100" dir="2700000" algn="tl">
                    <a:srgbClr val="000000">
                      <a:alpha val="43137"/>
                    </a:srgbClr>
                  </a:outerShdw>
                </a:effectLst>
              </a:rPr>
              <a:t>5. CALENDARIO DE SESIONES</a:t>
            </a:r>
            <a:r>
              <a:rPr lang="es-ES" sz="3200" dirty="0" smtClean="0">
                <a:solidFill>
                  <a:schemeClr val="accent1">
                    <a:lumMod val="50000"/>
                  </a:schemeClr>
                </a:solidFill>
                <a:effectLst>
                  <a:outerShdw blurRad="38100" dist="38100" dir="2700000" algn="tl">
                    <a:srgbClr val="000000">
                      <a:alpha val="43137"/>
                    </a:srgbClr>
                  </a:outerShdw>
                </a:effectLst>
              </a:rPr>
              <a:t/>
            </a:r>
            <a:br>
              <a:rPr lang="es-ES" sz="3200" dirty="0" smtClean="0">
                <a:solidFill>
                  <a:schemeClr val="accent1">
                    <a:lumMod val="50000"/>
                  </a:schemeClr>
                </a:solidFill>
                <a:effectLst>
                  <a:outerShdw blurRad="38100" dist="38100" dir="2700000" algn="tl">
                    <a:srgbClr val="000000">
                      <a:alpha val="43137"/>
                    </a:srgbClr>
                  </a:outerShdw>
                </a:effectLst>
              </a:rPr>
            </a:br>
            <a:r>
              <a:rPr lang="es-MX" sz="3200" dirty="0" smtClean="0">
                <a:solidFill>
                  <a:schemeClr val="accent1">
                    <a:lumMod val="50000"/>
                  </a:schemeClr>
                </a:solidFill>
                <a:effectLst>
                  <a:outerShdw blurRad="38100" dist="38100" dir="2700000" algn="tl">
                    <a:srgbClr val="000000">
                      <a:alpha val="43137"/>
                    </a:srgbClr>
                  </a:outerShdw>
                </a:effectLst>
              </a:rPr>
              <a:t/>
            </a:r>
            <a:br>
              <a:rPr lang="es-MX" sz="3200" dirty="0" smtClean="0">
                <a:solidFill>
                  <a:schemeClr val="accent1">
                    <a:lumMod val="50000"/>
                  </a:schemeClr>
                </a:solidFill>
                <a:effectLst>
                  <a:outerShdw blurRad="38100" dist="38100" dir="2700000" algn="tl">
                    <a:srgbClr val="000000">
                      <a:alpha val="43137"/>
                    </a:srgbClr>
                  </a:outerShdw>
                </a:effectLst>
              </a:rPr>
            </a:br>
            <a:endParaRPr lang="es-ES" sz="3200" dirty="0">
              <a:solidFill>
                <a:schemeClr val="accent1">
                  <a:lumMod val="50000"/>
                </a:schemeClr>
              </a:solidFill>
            </a:endParaRPr>
          </a:p>
        </p:txBody>
      </p:sp>
      <p:sp>
        <p:nvSpPr>
          <p:cNvPr id="3" name="2 Marcador de contenido"/>
          <p:cNvSpPr>
            <a:spLocks noGrp="1"/>
          </p:cNvSpPr>
          <p:nvPr>
            <p:ph sz="quarter" idx="1"/>
          </p:nvPr>
        </p:nvSpPr>
        <p:spPr>
          <a:xfrm>
            <a:off x="683568" y="2060848"/>
            <a:ext cx="7467600" cy="2880320"/>
          </a:xfrm>
        </p:spPr>
        <p:txBody>
          <a:bodyPr>
            <a:normAutofit fontScale="92500"/>
          </a:bodyPr>
          <a:lstStyle/>
          <a:p>
            <a:pPr algn="just">
              <a:buNone/>
            </a:pPr>
            <a:r>
              <a:rPr lang="es-MX" sz="3200" b="1" dirty="0" smtClean="0">
                <a:effectLst>
                  <a:outerShdw blurRad="38100" dist="38100" dir="2700000" algn="tl">
                    <a:srgbClr val="000000">
                      <a:alpha val="43137"/>
                    </a:srgbClr>
                  </a:outerShdw>
                </a:effectLst>
                <a:latin typeface="Arial Rounded MT Bold" pitchFamily="34" charset="0"/>
              </a:rPr>
              <a:t/>
            </a:r>
            <a:br>
              <a:rPr lang="es-MX" sz="3200" b="1" dirty="0" smtClean="0">
                <a:effectLst>
                  <a:outerShdw blurRad="38100" dist="38100" dir="2700000" algn="tl">
                    <a:srgbClr val="000000">
                      <a:alpha val="43137"/>
                    </a:srgbClr>
                  </a:outerShdw>
                </a:effectLst>
                <a:latin typeface="Arial Rounded MT Bold" pitchFamily="34" charset="0"/>
              </a:rPr>
            </a:br>
            <a:r>
              <a:rPr lang="es-MX" sz="3200" b="1" dirty="0" smtClean="0">
                <a:effectLst>
                  <a:outerShdw blurRad="38100" dist="38100" dir="2700000" algn="tl">
                    <a:srgbClr val="000000">
                      <a:alpha val="43137"/>
                    </a:srgbClr>
                  </a:outerShdw>
                </a:effectLst>
                <a:latin typeface="Arial Rounded MT Bold" pitchFamily="34" charset="0"/>
              </a:rPr>
              <a:t>A fin de cumplir con los objetivos establecidos en el numeral cinco de este Plan de Trabajo, se establece el calendario de sesiones ordinarias de trabajo de la Comisión de Salud. </a:t>
            </a:r>
            <a:endParaRPr lang="es-ES" sz="3200" b="1" dirty="0" smtClean="0">
              <a:effectLst>
                <a:outerShdw blurRad="38100" dist="38100" dir="2700000" algn="tl">
                  <a:srgbClr val="000000">
                    <a:alpha val="43137"/>
                  </a:srgbClr>
                </a:outerShdw>
              </a:effectLst>
              <a:latin typeface="Arial Rounded MT Bold" pitchFamily="34" charset="0"/>
            </a:endParaRPr>
          </a:p>
          <a:p>
            <a:endParaRPr lang="es-ES" dirty="0">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1000"/>
                                        <p:tgtEl>
                                          <p:spTgt spid="2"/>
                                        </p:tgtEl>
                                      </p:cBhvr>
                                    </p:animEffect>
                                  </p:childTnLst>
                                </p:cTn>
                              </p:par>
                            </p:childTnLst>
                          </p:cTn>
                        </p:par>
                        <p:par>
                          <p:cTn id="8" fill="hold">
                            <p:stCondLst>
                              <p:cond delay="1000"/>
                            </p:stCondLst>
                            <p:childTnLst>
                              <p:par>
                                <p:cTn id="9" presetID="2" presetClass="entr" presetSubtype="1" fill="hold" grpId="1"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512" y="260648"/>
            <a:ext cx="8928992" cy="576064"/>
          </a:xfrm>
        </p:spPr>
        <p:txBody>
          <a:bodyPr>
            <a:noAutofit/>
          </a:bodyPr>
          <a:lstStyle/>
          <a:p>
            <a:pPr algn="ctr"/>
            <a:r>
              <a:rPr lang="es-MX" sz="2700" b="1" dirty="0" smtClean="0">
                <a:solidFill>
                  <a:schemeClr val="accent1">
                    <a:lumMod val="50000"/>
                  </a:schemeClr>
                </a:solidFill>
                <a:effectLst>
                  <a:outerShdw blurRad="38100" dist="38100" dir="2700000" algn="tl">
                    <a:srgbClr val="000000">
                      <a:alpha val="43137"/>
                    </a:srgbClr>
                  </a:outerShdw>
                </a:effectLst>
              </a:rPr>
              <a:t>TRIENIO DEL EJERCICIO CONSTITUCIONAL</a:t>
            </a:r>
            <a:endParaRPr lang="es-ES" sz="2700" b="1" dirty="0">
              <a:solidFill>
                <a:schemeClr val="accent1">
                  <a:lumMod val="50000"/>
                </a:schemeClr>
              </a:solidFill>
              <a:effectLst>
                <a:outerShdw blurRad="38100" dist="38100" dir="2700000" algn="tl">
                  <a:srgbClr val="000000">
                    <a:alpha val="43137"/>
                  </a:srgbClr>
                </a:outerShdw>
              </a:effectLst>
            </a:endParaRPr>
          </a:p>
        </p:txBody>
      </p:sp>
      <p:graphicFrame>
        <p:nvGraphicFramePr>
          <p:cNvPr id="6" name="5 Tabla"/>
          <p:cNvGraphicFramePr>
            <a:graphicFrameLocks noGrp="1"/>
          </p:cNvGraphicFramePr>
          <p:nvPr/>
        </p:nvGraphicFramePr>
        <p:xfrm>
          <a:off x="467544" y="980731"/>
          <a:ext cx="8136903" cy="5472610"/>
        </p:xfrm>
        <a:graphic>
          <a:graphicData uri="http://schemas.openxmlformats.org/drawingml/2006/table">
            <a:tbl>
              <a:tblPr/>
              <a:tblGrid>
                <a:gridCol w="2711987"/>
                <a:gridCol w="2711987"/>
                <a:gridCol w="2712929"/>
              </a:tblGrid>
              <a:tr h="420970">
                <a:tc>
                  <a:txBody>
                    <a:bodyPr/>
                    <a:lstStyle/>
                    <a:p>
                      <a:pPr algn="ctr">
                        <a:lnSpc>
                          <a:spcPct val="115000"/>
                        </a:lnSpc>
                        <a:spcAft>
                          <a:spcPts val="0"/>
                        </a:spcAft>
                      </a:pPr>
                      <a:r>
                        <a:rPr lang="es-MX" sz="1400" b="1" u="none" spc="0" dirty="0">
                          <a:solidFill>
                            <a:schemeClr val="accent1">
                              <a:lumMod val="75000"/>
                            </a:schemeClr>
                          </a:solidFill>
                          <a:effectLst/>
                          <a:latin typeface="Calibri"/>
                          <a:ea typeface="Calibri"/>
                          <a:cs typeface="Times New Roman"/>
                        </a:rPr>
                        <a:t>Octubre 2018 – Septiembre 2019</a:t>
                      </a:r>
                      <a:endParaRPr lang="es-ES" sz="1400" u="none" spc="0" dirty="0">
                        <a:solidFill>
                          <a:schemeClr val="accent1">
                            <a:lumMod val="75000"/>
                          </a:schemeClr>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c>
                  <a:txBody>
                    <a:bodyPr/>
                    <a:lstStyle/>
                    <a:p>
                      <a:pPr algn="ctr">
                        <a:lnSpc>
                          <a:spcPct val="115000"/>
                        </a:lnSpc>
                        <a:spcAft>
                          <a:spcPts val="0"/>
                        </a:spcAft>
                      </a:pPr>
                      <a:r>
                        <a:rPr lang="es-MX" sz="1400" b="1" u="none" spc="0" dirty="0">
                          <a:solidFill>
                            <a:schemeClr val="accent1">
                              <a:lumMod val="75000"/>
                            </a:schemeClr>
                          </a:solidFill>
                          <a:effectLst/>
                          <a:latin typeface="Calibri"/>
                          <a:ea typeface="Calibri"/>
                          <a:cs typeface="Times New Roman"/>
                        </a:rPr>
                        <a:t>Octubre 2019 – Septiembre 2020</a:t>
                      </a:r>
                      <a:endParaRPr lang="es-ES" sz="1400" u="none" spc="0" dirty="0">
                        <a:solidFill>
                          <a:schemeClr val="accent1">
                            <a:lumMod val="75000"/>
                          </a:schemeClr>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c>
                  <a:txBody>
                    <a:bodyPr/>
                    <a:lstStyle/>
                    <a:p>
                      <a:pPr algn="ctr">
                        <a:lnSpc>
                          <a:spcPct val="115000"/>
                        </a:lnSpc>
                        <a:spcAft>
                          <a:spcPts val="0"/>
                        </a:spcAft>
                      </a:pPr>
                      <a:r>
                        <a:rPr lang="es-MX" sz="1400" b="1" u="none" spc="0" dirty="0">
                          <a:solidFill>
                            <a:schemeClr val="accent1">
                              <a:lumMod val="75000"/>
                            </a:schemeClr>
                          </a:solidFill>
                          <a:effectLst/>
                          <a:latin typeface="Calibri"/>
                          <a:ea typeface="Calibri"/>
                          <a:cs typeface="Times New Roman"/>
                        </a:rPr>
                        <a:t>Octubre 2020 – Septiembre 2021</a:t>
                      </a:r>
                      <a:endParaRPr lang="es-ES" sz="1400" u="none" spc="0" dirty="0">
                        <a:solidFill>
                          <a:schemeClr val="accent1">
                            <a:lumMod val="75000"/>
                          </a:schemeClr>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r>
              <a:tr h="420970">
                <a:tc>
                  <a:txBody>
                    <a:bodyPr/>
                    <a:lstStyle/>
                    <a:p>
                      <a:pPr algn="ctr">
                        <a:lnSpc>
                          <a:spcPct val="115000"/>
                        </a:lnSpc>
                        <a:spcAft>
                          <a:spcPts val="0"/>
                        </a:spcAft>
                      </a:pPr>
                      <a:r>
                        <a:rPr lang="es-MX" sz="1700" b="1" dirty="0">
                          <a:latin typeface="Calibri"/>
                          <a:ea typeface="Calibri"/>
                          <a:cs typeface="Times New Roman"/>
                        </a:rPr>
                        <a:t>Miércoles 03 de Octubre</a:t>
                      </a:r>
                      <a:endParaRPr lang="es-ES" sz="17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c>
                  <a:txBody>
                    <a:bodyPr/>
                    <a:lstStyle/>
                    <a:p>
                      <a:pPr algn="ctr">
                        <a:lnSpc>
                          <a:spcPct val="115000"/>
                        </a:lnSpc>
                        <a:spcAft>
                          <a:spcPts val="0"/>
                        </a:spcAft>
                      </a:pPr>
                      <a:r>
                        <a:rPr lang="es-MX" sz="1700" b="1" dirty="0">
                          <a:latin typeface="Calibri"/>
                          <a:ea typeface="Calibri"/>
                          <a:cs typeface="Times New Roman"/>
                        </a:rPr>
                        <a:t>Miércoles 09 de Octubre</a:t>
                      </a:r>
                      <a:endParaRPr lang="es-ES" sz="17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c>
                  <a:txBody>
                    <a:bodyPr/>
                    <a:lstStyle/>
                    <a:p>
                      <a:pPr algn="ctr">
                        <a:lnSpc>
                          <a:spcPct val="115000"/>
                        </a:lnSpc>
                        <a:spcAft>
                          <a:spcPts val="0"/>
                        </a:spcAft>
                      </a:pPr>
                      <a:r>
                        <a:rPr lang="es-MX" sz="1700" b="1" dirty="0">
                          <a:latin typeface="Calibri"/>
                          <a:ea typeface="Calibri"/>
                          <a:cs typeface="Times New Roman"/>
                        </a:rPr>
                        <a:t>Miércoles 08 de Octubre</a:t>
                      </a:r>
                      <a:endParaRPr lang="es-ES" sz="17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r>
              <a:tr h="420970">
                <a:tc>
                  <a:txBody>
                    <a:bodyPr/>
                    <a:lstStyle/>
                    <a:p>
                      <a:pPr algn="ctr">
                        <a:lnSpc>
                          <a:spcPct val="115000"/>
                        </a:lnSpc>
                        <a:spcAft>
                          <a:spcPts val="0"/>
                        </a:spcAft>
                      </a:pPr>
                      <a:r>
                        <a:rPr lang="es-MX" sz="1700" b="1" dirty="0">
                          <a:latin typeface="Calibri"/>
                          <a:ea typeface="Calibri"/>
                          <a:cs typeface="Times New Roman"/>
                        </a:rPr>
                        <a:t>Miércoles 28 de Noviembre</a:t>
                      </a:r>
                      <a:endParaRPr lang="es-ES" sz="17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c>
                  <a:txBody>
                    <a:bodyPr/>
                    <a:lstStyle/>
                    <a:p>
                      <a:pPr algn="ctr">
                        <a:lnSpc>
                          <a:spcPct val="115000"/>
                        </a:lnSpc>
                        <a:spcAft>
                          <a:spcPts val="0"/>
                        </a:spcAft>
                      </a:pPr>
                      <a:r>
                        <a:rPr lang="es-MX" sz="1700" b="1" dirty="0">
                          <a:latin typeface="Calibri"/>
                          <a:ea typeface="Calibri"/>
                          <a:cs typeface="Times New Roman"/>
                        </a:rPr>
                        <a:t>Miércoles 13 de Noviembre</a:t>
                      </a:r>
                      <a:endParaRPr lang="es-ES" sz="17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c>
                  <a:txBody>
                    <a:bodyPr/>
                    <a:lstStyle/>
                    <a:p>
                      <a:pPr algn="ctr">
                        <a:lnSpc>
                          <a:spcPct val="115000"/>
                        </a:lnSpc>
                        <a:spcAft>
                          <a:spcPts val="0"/>
                        </a:spcAft>
                      </a:pPr>
                      <a:r>
                        <a:rPr lang="es-MX" sz="1700" b="1" dirty="0">
                          <a:latin typeface="Calibri"/>
                          <a:ea typeface="Calibri"/>
                          <a:cs typeface="Times New Roman"/>
                        </a:rPr>
                        <a:t>Miércoles 10 de Noviembre</a:t>
                      </a:r>
                      <a:endParaRPr lang="es-ES" sz="17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r>
              <a:tr h="420970">
                <a:tc>
                  <a:txBody>
                    <a:bodyPr/>
                    <a:lstStyle/>
                    <a:p>
                      <a:pPr algn="ctr">
                        <a:lnSpc>
                          <a:spcPct val="115000"/>
                        </a:lnSpc>
                        <a:spcAft>
                          <a:spcPts val="0"/>
                        </a:spcAft>
                      </a:pPr>
                      <a:r>
                        <a:rPr lang="es-MX" sz="1700" b="1" dirty="0">
                          <a:latin typeface="Calibri"/>
                          <a:ea typeface="Calibri"/>
                          <a:cs typeface="Times New Roman"/>
                        </a:rPr>
                        <a:t>Miércoles 19 de Diciembre</a:t>
                      </a:r>
                      <a:endParaRPr lang="es-ES" sz="17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c>
                  <a:txBody>
                    <a:bodyPr/>
                    <a:lstStyle/>
                    <a:p>
                      <a:pPr algn="ctr">
                        <a:lnSpc>
                          <a:spcPct val="115000"/>
                        </a:lnSpc>
                        <a:spcAft>
                          <a:spcPts val="0"/>
                        </a:spcAft>
                      </a:pPr>
                      <a:r>
                        <a:rPr lang="es-MX" sz="1700" b="1" dirty="0">
                          <a:latin typeface="Calibri"/>
                          <a:ea typeface="Calibri"/>
                          <a:cs typeface="Times New Roman"/>
                        </a:rPr>
                        <a:t>Miércoles 11 de Diciembre</a:t>
                      </a:r>
                      <a:endParaRPr lang="es-ES" sz="17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c>
                  <a:txBody>
                    <a:bodyPr/>
                    <a:lstStyle/>
                    <a:p>
                      <a:pPr algn="ctr">
                        <a:lnSpc>
                          <a:spcPct val="115000"/>
                        </a:lnSpc>
                        <a:spcAft>
                          <a:spcPts val="0"/>
                        </a:spcAft>
                      </a:pPr>
                      <a:r>
                        <a:rPr lang="es-MX" sz="1700" b="1" dirty="0">
                          <a:latin typeface="Calibri"/>
                          <a:ea typeface="Calibri"/>
                          <a:cs typeface="Times New Roman"/>
                        </a:rPr>
                        <a:t>Miércoles 08 de Diciembre</a:t>
                      </a:r>
                      <a:endParaRPr lang="es-ES" sz="17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r>
              <a:tr h="420970">
                <a:tc>
                  <a:txBody>
                    <a:bodyPr/>
                    <a:lstStyle/>
                    <a:p>
                      <a:pPr algn="ctr">
                        <a:lnSpc>
                          <a:spcPct val="115000"/>
                        </a:lnSpc>
                        <a:spcAft>
                          <a:spcPts val="0"/>
                        </a:spcAft>
                      </a:pPr>
                      <a:r>
                        <a:rPr lang="es-MX" sz="1700" b="1" dirty="0">
                          <a:latin typeface="Calibri"/>
                          <a:ea typeface="Calibri"/>
                          <a:cs typeface="Times New Roman"/>
                        </a:rPr>
                        <a:t>Miércoles 16 de Enero</a:t>
                      </a:r>
                      <a:endParaRPr lang="es-ES" sz="17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c>
                  <a:txBody>
                    <a:bodyPr/>
                    <a:lstStyle/>
                    <a:p>
                      <a:pPr algn="ctr">
                        <a:lnSpc>
                          <a:spcPct val="115000"/>
                        </a:lnSpc>
                        <a:spcAft>
                          <a:spcPts val="0"/>
                        </a:spcAft>
                      </a:pPr>
                      <a:r>
                        <a:rPr lang="es-MX" sz="1700" b="1">
                          <a:latin typeface="Calibri"/>
                          <a:ea typeface="Calibri"/>
                          <a:cs typeface="Times New Roman"/>
                        </a:rPr>
                        <a:t>Miércoles 15 de Enero</a:t>
                      </a:r>
                      <a:endParaRPr lang="es-ES" sz="17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c>
                  <a:txBody>
                    <a:bodyPr/>
                    <a:lstStyle/>
                    <a:p>
                      <a:pPr algn="ctr">
                        <a:lnSpc>
                          <a:spcPct val="115000"/>
                        </a:lnSpc>
                        <a:spcAft>
                          <a:spcPts val="0"/>
                        </a:spcAft>
                      </a:pPr>
                      <a:r>
                        <a:rPr lang="es-MX" sz="1700" b="1" dirty="0">
                          <a:latin typeface="Calibri"/>
                          <a:ea typeface="Calibri"/>
                          <a:cs typeface="Times New Roman"/>
                        </a:rPr>
                        <a:t>Miércoles 15 de Enero</a:t>
                      </a:r>
                      <a:endParaRPr lang="es-ES" sz="17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r>
              <a:tr h="420970">
                <a:tc>
                  <a:txBody>
                    <a:bodyPr/>
                    <a:lstStyle/>
                    <a:p>
                      <a:pPr algn="ctr">
                        <a:lnSpc>
                          <a:spcPct val="115000"/>
                        </a:lnSpc>
                        <a:spcAft>
                          <a:spcPts val="0"/>
                        </a:spcAft>
                      </a:pPr>
                      <a:r>
                        <a:rPr lang="es-MX" sz="1700" b="1" dirty="0">
                          <a:latin typeface="Calibri"/>
                          <a:ea typeface="Calibri"/>
                          <a:cs typeface="Times New Roman"/>
                        </a:rPr>
                        <a:t>Miércoles 13 de Febrero</a:t>
                      </a:r>
                      <a:endParaRPr lang="es-ES" sz="17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c>
                  <a:txBody>
                    <a:bodyPr/>
                    <a:lstStyle/>
                    <a:p>
                      <a:pPr algn="ctr">
                        <a:lnSpc>
                          <a:spcPct val="115000"/>
                        </a:lnSpc>
                        <a:spcAft>
                          <a:spcPts val="0"/>
                        </a:spcAft>
                      </a:pPr>
                      <a:r>
                        <a:rPr lang="es-MX" sz="1700" b="1" dirty="0">
                          <a:latin typeface="Calibri"/>
                          <a:ea typeface="Calibri"/>
                          <a:cs typeface="Times New Roman"/>
                        </a:rPr>
                        <a:t>Miércoles 11 de Febrero</a:t>
                      </a:r>
                      <a:endParaRPr lang="es-ES" sz="17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c>
                  <a:txBody>
                    <a:bodyPr/>
                    <a:lstStyle/>
                    <a:p>
                      <a:pPr algn="ctr">
                        <a:lnSpc>
                          <a:spcPct val="115000"/>
                        </a:lnSpc>
                        <a:spcAft>
                          <a:spcPts val="0"/>
                        </a:spcAft>
                      </a:pPr>
                      <a:r>
                        <a:rPr lang="es-MX" sz="1700" b="1" dirty="0">
                          <a:latin typeface="Calibri"/>
                          <a:ea typeface="Calibri"/>
                          <a:cs typeface="Times New Roman"/>
                        </a:rPr>
                        <a:t>Miércoles 10 de Febrero</a:t>
                      </a:r>
                      <a:endParaRPr lang="es-ES" sz="17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r>
              <a:tr h="420970">
                <a:tc>
                  <a:txBody>
                    <a:bodyPr/>
                    <a:lstStyle/>
                    <a:p>
                      <a:pPr algn="ctr">
                        <a:lnSpc>
                          <a:spcPct val="115000"/>
                        </a:lnSpc>
                        <a:spcAft>
                          <a:spcPts val="0"/>
                        </a:spcAft>
                      </a:pPr>
                      <a:r>
                        <a:rPr lang="es-MX" sz="1700" b="1">
                          <a:latin typeface="Calibri"/>
                          <a:ea typeface="Calibri"/>
                          <a:cs typeface="Times New Roman"/>
                        </a:rPr>
                        <a:t>Miércoles 13 de Marzo</a:t>
                      </a:r>
                      <a:endParaRPr lang="es-ES" sz="17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c>
                  <a:txBody>
                    <a:bodyPr/>
                    <a:lstStyle/>
                    <a:p>
                      <a:pPr algn="ctr">
                        <a:lnSpc>
                          <a:spcPct val="115000"/>
                        </a:lnSpc>
                        <a:spcAft>
                          <a:spcPts val="0"/>
                        </a:spcAft>
                      </a:pPr>
                      <a:r>
                        <a:rPr lang="es-MX" sz="1700" b="1">
                          <a:latin typeface="Calibri"/>
                          <a:ea typeface="Calibri"/>
                          <a:cs typeface="Times New Roman"/>
                        </a:rPr>
                        <a:t>Miércoles 11 de Marzo</a:t>
                      </a:r>
                      <a:endParaRPr lang="es-ES" sz="17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c>
                  <a:txBody>
                    <a:bodyPr/>
                    <a:lstStyle/>
                    <a:p>
                      <a:pPr algn="ctr">
                        <a:lnSpc>
                          <a:spcPct val="115000"/>
                        </a:lnSpc>
                        <a:spcAft>
                          <a:spcPts val="0"/>
                        </a:spcAft>
                      </a:pPr>
                      <a:r>
                        <a:rPr lang="es-MX" sz="1700" b="1" dirty="0">
                          <a:latin typeface="Calibri"/>
                          <a:ea typeface="Calibri"/>
                          <a:cs typeface="Times New Roman"/>
                        </a:rPr>
                        <a:t>Miércoles 10 de Marzo</a:t>
                      </a:r>
                      <a:endParaRPr lang="es-ES" sz="17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r>
              <a:tr h="420970">
                <a:tc>
                  <a:txBody>
                    <a:bodyPr/>
                    <a:lstStyle/>
                    <a:p>
                      <a:pPr algn="ctr">
                        <a:lnSpc>
                          <a:spcPct val="115000"/>
                        </a:lnSpc>
                        <a:spcAft>
                          <a:spcPts val="0"/>
                        </a:spcAft>
                      </a:pPr>
                      <a:r>
                        <a:rPr lang="es-MX" sz="1700" b="1">
                          <a:latin typeface="Calibri"/>
                          <a:ea typeface="Calibri"/>
                          <a:cs typeface="Times New Roman"/>
                        </a:rPr>
                        <a:t>Miércoles 10 de Abril</a:t>
                      </a:r>
                      <a:endParaRPr lang="es-ES" sz="17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c>
                  <a:txBody>
                    <a:bodyPr/>
                    <a:lstStyle/>
                    <a:p>
                      <a:pPr algn="ctr">
                        <a:lnSpc>
                          <a:spcPct val="115000"/>
                        </a:lnSpc>
                        <a:spcAft>
                          <a:spcPts val="0"/>
                        </a:spcAft>
                      </a:pPr>
                      <a:r>
                        <a:rPr lang="es-MX" sz="1700" b="1">
                          <a:latin typeface="Calibri"/>
                          <a:ea typeface="Calibri"/>
                          <a:cs typeface="Times New Roman"/>
                        </a:rPr>
                        <a:t>Miércoles 08 de Abril</a:t>
                      </a:r>
                      <a:endParaRPr lang="es-ES" sz="17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c>
                  <a:txBody>
                    <a:bodyPr/>
                    <a:lstStyle/>
                    <a:p>
                      <a:pPr algn="ctr">
                        <a:lnSpc>
                          <a:spcPct val="115000"/>
                        </a:lnSpc>
                        <a:spcAft>
                          <a:spcPts val="0"/>
                        </a:spcAft>
                      </a:pPr>
                      <a:r>
                        <a:rPr lang="es-MX" sz="1700" b="1" dirty="0">
                          <a:latin typeface="Calibri"/>
                          <a:ea typeface="Calibri"/>
                          <a:cs typeface="Times New Roman"/>
                        </a:rPr>
                        <a:t>Miércoles 08 de Abril</a:t>
                      </a:r>
                      <a:endParaRPr lang="es-ES" sz="17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r>
              <a:tr h="420970">
                <a:tc>
                  <a:txBody>
                    <a:bodyPr/>
                    <a:lstStyle/>
                    <a:p>
                      <a:pPr algn="ctr">
                        <a:lnSpc>
                          <a:spcPct val="115000"/>
                        </a:lnSpc>
                        <a:spcAft>
                          <a:spcPts val="0"/>
                        </a:spcAft>
                      </a:pPr>
                      <a:r>
                        <a:rPr lang="es-MX" sz="1700" b="1">
                          <a:latin typeface="Calibri"/>
                          <a:ea typeface="Calibri"/>
                          <a:cs typeface="Times New Roman"/>
                        </a:rPr>
                        <a:t>Miércoles 08 de Mayo</a:t>
                      </a:r>
                      <a:endParaRPr lang="es-ES" sz="17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c>
                  <a:txBody>
                    <a:bodyPr/>
                    <a:lstStyle/>
                    <a:p>
                      <a:pPr algn="ctr">
                        <a:lnSpc>
                          <a:spcPct val="115000"/>
                        </a:lnSpc>
                        <a:spcAft>
                          <a:spcPts val="0"/>
                        </a:spcAft>
                      </a:pPr>
                      <a:r>
                        <a:rPr lang="es-MX" sz="1700" b="1">
                          <a:latin typeface="Calibri"/>
                          <a:ea typeface="Calibri"/>
                          <a:cs typeface="Times New Roman"/>
                        </a:rPr>
                        <a:t>Miércoles 13 de Mayo</a:t>
                      </a:r>
                      <a:endParaRPr lang="es-ES" sz="17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c>
                  <a:txBody>
                    <a:bodyPr/>
                    <a:lstStyle/>
                    <a:p>
                      <a:pPr algn="ctr">
                        <a:lnSpc>
                          <a:spcPct val="115000"/>
                        </a:lnSpc>
                        <a:spcAft>
                          <a:spcPts val="0"/>
                        </a:spcAft>
                      </a:pPr>
                      <a:r>
                        <a:rPr lang="es-MX" sz="1700" b="1" dirty="0">
                          <a:latin typeface="Calibri"/>
                          <a:ea typeface="Calibri"/>
                          <a:cs typeface="Times New Roman"/>
                        </a:rPr>
                        <a:t>Miércoles 12 de Mayo</a:t>
                      </a:r>
                      <a:endParaRPr lang="es-ES" sz="17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r>
              <a:tr h="420970">
                <a:tc>
                  <a:txBody>
                    <a:bodyPr/>
                    <a:lstStyle/>
                    <a:p>
                      <a:pPr algn="ctr">
                        <a:lnSpc>
                          <a:spcPct val="115000"/>
                        </a:lnSpc>
                        <a:spcAft>
                          <a:spcPts val="0"/>
                        </a:spcAft>
                      </a:pPr>
                      <a:r>
                        <a:rPr lang="es-MX" sz="1700" b="1">
                          <a:latin typeface="Calibri"/>
                          <a:ea typeface="Calibri"/>
                          <a:cs typeface="Times New Roman"/>
                        </a:rPr>
                        <a:t>Miércoles 12 de Junio</a:t>
                      </a:r>
                      <a:endParaRPr lang="es-ES" sz="17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c>
                  <a:txBody>
                    <a:bodyPr/>
                    <a:lstStyle/>
                    <a:p>
                      <a:pPr algn="ctr">
                        <a:lnSpc>
                          <a:spcPct val="115000"/>
                        </a:lnSpc>
                        <a:spcAft>
                          <a:spcPts val="0"/>
                        </a:spcAft>
                      </a:pPr>
                      <a:r>
                        <a:rPr lang="es-MX" sz="1700" b="1">
                          <a:latin typeface="Calibri"/>
                          <a:ea typeface="Calibri"/>
                          <a:cs typeface="Times New Roman"/>
                        </a:rPr>
                        <a:t>Miércoles 10 de Junio</a:t>
                      </a:r>
                      <a:endParaRPr lang="es-ES" sz="17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c>
                  <a:txBody>
                    <a:bodyPr/>
                    <a:lstStyle/>
                    <a:p>
                      <a:pPr algn="ctr">
                        <a:lnSpc>
                          <a:spcPct val="115000"/>
                        </a:lnSpc>
                        <a:spcAft>
                          <a:spcPts val="0"/>
                        </a:spcAft>
                      </a:pPr>
                      <a:r>
                        <a:rPr lang="es-MX" sz="1700" b="1" dirty="0">
                          <a:latin typeface="Calibri"/>
                          <a:ea typeface="Calibri"/>
                          <a:cs typeface="Times New Roman"/>
                        </a:rPr>
                        <a:t>Miércoles 09 de Junio</a:t>
                      </a:r>
                      <a:endParaRPr lang="es-ES" sz="17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r>
              <a:tr h="420970">
                <a:tc>
                  <a:txBody>
                    <a:bodyPr/>
                    <a:lstStyle/>
                    <a:p>
                      <a:pPr algn="ctr">
                        <a:lnSpc>
                          <a:spcPct val="115000"/>
                        </a:lnSpc>
                        <a:spcAft>
                          <a:spcPts val="0"/>
                        </a:spcAft>
                      </a:pPr>
                      <a:r>
                        <a:rPr lang="es-MX" sz="1700" b="1">
                          <a:latin typeface="Calibri"/>
                          <a:ea typeface="Calibri"/>
                          <a:cs typeface="Times New Roman"/>
                        </a:rPr>
                        <a:t>Miércoles 10 de Julio</a:t>
                      </a:r>
                      <a:endParaRPr lang="es-ES" sz="17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c>
                  <a:txBody>
                    <a:bodyPr/>
                    <a:lstStyle/>
                    <a:p>
                      <a:pPr algn="ctr">
                        <a:lnSpc>
                          <a:spcPct val="115000"/>
                        </a:lnSpc>
                        <a:spcAft>
                          <a:spcPts val="0"/>
                        </a:spcAft>
                      </a:pPr>
                      <a:r>
                        <a:rPr lang="es-MX" sz="1700" b="1">
                          <a:latin typeface="Calibri"/>
                          <a:ea typeface="Calibri"/>
                          <a:cs typeface="Times New Roman"/>
                        </a:rPr>
                        <a:t>Miércoles 08 de Julio</a:t>
                      </a:r>
                      <a:endParaRPr lang="es-ES" sz="17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c>
                  <a:txBody>
                    <a:bodyPr/>
                    <a:lstStyle/>
                    <a:p>
                      <a:pPr algn="ctr">
                        <a:lnSpc>
                          <a:spcPct val="115000"/>
                        </a:lnSpc>
                        <a:spcAft>
                          <a:spcPts val="0"/>
                        </a:spcAft>
                      </a:pPr>
                      <a:r>
                        <a:rPr lang="es-MX" sz="1700" b="1" dirty="0">
                          <a:latin typeface="Calibri"/>
                          <a:ea typeface="Calibri"/>
                          <a:cs typeface="Times New Roman"/>
                        </a:rPr>
                        <a:t>Miércoles 14 de Julio</a:t>
                      </a:r>
                      <a:endParaRPr lang="es-ES" sz="17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r>
              <a:tr h="420970">
                <a:tc>
                  <a:txBody>
                    <a:bodyPr/>
                    <a:lstStyle/>
                    <a:p>
                      <a:pPr algn="ctr">
                        <a:lnSpc>
                          <a:spcPct val="115000"/>
                        </a:lnSpc>
                        <a:spcAft>
                          <a:spcPts val="0"/>
                        </a:spcAft>
                      </a:pPr>
                      <a:r>
                        <a:rPr lang="es-MX" sz="1700" b="1">
                          <a:latin typeface="Calibri"/>
                          <a:ea typeface="Calibri"/>
                          <a:cs typeface="Times New Roman"/>
                        </a:rPr>
                        <a:t>Miércoles 14 de Agosto</a:t>
                      </a:r>
                      <a:endParaRPr lang="es-ES" sz="17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c>
                  <a:txBody>
                    <a:bodyPr/>
                    <a:lstStyle/>
                    <a:p>
                      <a:pPr algn="ctr">
                        <a:lnSpc>
                          <a:spcPct val="115000"/>
                        </a:lnSpc>
                        <a:spcAft>
                          <a:spcPts val="0"/>
                        </a:spcAft>
                      </a:pPr>
                      <a:r>
                        <a:rPr lang="es-MX" sz="1700" b="1">
                          <a:latin typeface="Calibri"/>
                          <a:ea typeface="Calibri"/>
                          <a:cs typeface="Times New Roman"/>
                        </a:rPr>
                        <a:t>Miércoles 12 de Agosto</a:t>
                      </a:r>
                      <a:endParaRPr lang="es-ES" sz="17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c>
                  <a:txBody>
                    <a:bodyPr/>
                    <a:lstStyle/>
                    <a:p>
                      <a:pPr algn="ctr">
                        <a:lnSpc>
                          <a:spcPct val="115000"/>
                        </a:lnSpc>
                        <a:spcAft>
                          <a:spcPts val="0"/>
                        </a:spcAft>
                      </a:pPr>
                      <a:r>
                        <a:rPr lang="es-MX" sz="1700" b="1" dirty="0">
                          <a:latin typeface="Calibri"/>
                          <a:ea typeface="Calibri"/>
                          <a:cs typeface="Times New Roman"/>
                        </a:rPr>
                        <a:t>Miércoles 11 de Agosto</a:t>
                      </a:r>
                      <a:endParaRPr lang="es-ES" sz="17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r>
              <a:tr h="420970">
                <a:tc>
                  <a:txBody>
                    <a:bodyPr/>
                    <a:lstStyle/>
                    <a:p>
                      <a:pPr algn="ctr">
                        <a:lnSpc>
                          <a:spcPct val="115000"/>
                        </a:lnSpc>
                        <a:spcAft>
                          <a:spcPts val="0"/>
                        </a:spcAft>
                      </a:pPr>
                      <a:r>
                        <a:rPr lang="es-MX" sz="1700" b="1" dirty="0">
                          <a:latin typeface="Calibri"/>
                          <a:ea typeface="Calibri"/>
                          <a:cs typeface="Times New Roman"/>
                        </a:rPr>
                        <a:t>Miércoles 11 de Septiembre</a:t>
                      </a:r>
                      <a:endParaRPr lang="es-ES" sz="17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c>
                  <a:txBody>
                    <a:bodyPr/>
                    <a:lstStyle/>
                    <a:p>
                      <a:pPr algn="ctr">
                        <a:lnSpc>
                          <a:spcPct val="115000"/>
                        </a:lnSpc>
                        <a:spcAft>
                          <a:spcPts val="0"/>
                        </a:spcAft>
                      </a:pPr>
                      <a:r>
                        <a:rPr lang="es-MX" sz="1700" b="1" dirty="0">
                          <a:latin typeface="Calibri"/>
                          <a:ea typeface="Calibri"/>
                          <a:cs typeface="Times New Roman"/>
                        </a:rPr>
                        <a:t>Miércoles 09 de Septiembre</a:t>
                      </a:r>
                      <a:endParaRPr lang="es-ES" sz="17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c>
                  <a:txBody>
                    <a:bodyPr/>
                    <a:lstStyle/>
                    <a:p>
                      <a:pPr algn="ctr">
                        <a:lnSpc>
                          <a:spcPct val="115000"/>
                        </a:lnSpc>
                        <a:spcAft>
                          <a:spcPts val="0"/>
                        </a:spcAft>
                      </a:pPr>
                      <a:r>
                        <a:rPr lang="es-MX" sz="1700" b="1" dirty="0">
                          <a:latin typeface="Calibri"/>
                          <a:ea typeface="Calibri"/>
                          <a:cs typeface="Times New Roman"/>
                        </a:rPr>
                        <a:t>Miércoles 08 de Septiembre</a:t>
                      </a:r>
                      <a:endParaRPr lang="es-ES" sz="17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strVal val="#ppt_w*0.70"/>
                                          </p:val>
                                        </p:tav>
                                        <p:tav tm="100000">
                                          <p:val>
                                            <p:strVal val="#ppt_w"/>
                                          </p:val>
                                        </p:tav>
                                      </p:tavLst>
                                    </p:anim>
                                    <p:anim calcmode="lin" valueType="num">
                                      <p:cBhvr>
                                        <p:cTn id="12" dur="1000" fill="hold"/>
                                        <p:tgtEl>
                                          <p:spTgt spid="6"/>
                                        </p:tgtEl>
                                        <p:attrNameLst>
                                          <p:attrName>ppt_h</p:attrName>
                                        </p:attrNameLst>
                                      </p:cBhvr>
                                      <p:tavLst>
                                        <p:tav tm="0">
                                          <p:val>
                                            <p:strVal val="#ppt_h"/>
                                          </p:val>
                                        </p:tav>
                                        <p:tav tm="100000">
                                          <p:val>
                                            <p:strVal val="#ppt_h"/>
                                          </p:val>
                                        </p:tav>
                                      </p:tavLst>
                                    </p:anim>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32792" y="706686"/>
            <a:ext cx="7467600" cy="994122"/>
          </a:xfrm>
        </p:spPr>
        <p:txBody>
          <a:bodyPr>
            <a:normAutofit fontScale="90000"/>
          </a:bodyPr>
          <a:lstStyle/>
          <a:p>
            <a:pPr algn="ctr"/>
            <a:r>
              <a:rPr lang="es-MX" b="1" dirty="0" smtClean="0">
                <a:solidFill>
                  <a:schemeClr val="accent1">
                    <a:lumMod val="50000"/>
                  </a:schemeClr>
                </a:solidFill>
              </a:rPr>
              <a:t>6. TEMAS PENDIENTES </a:t>
            </a:r>
            <a:br>
              <a:rPr lang="es-MX" b="1" dirty="0" smtClean="0">
                <a:solidFill>
                  <a:schemeClr val="accent1">
                    <a:lumMod val="50000"/>
                  </a:schemeClr>
                </a:solidFill>
              </a:rPr>
            </a:br>
            <a:r>
              <a:rPr lang="es-MX" b="1" dirty="0" smtClean="0">
                <a:solidFill>
                  <a:schemeClr val="accent1">
                    <a:lumMod val="50000"/>
                  </a:schemeClr>
                </a:solidFill>
              </a:rPr>
              <a:t>(de otras Administraciones)</a:t>
            </a:r>
            <a:r>
              <a:rPr lang="es-ES" dirty="0" smtClean="0"/>
              <a:t/>
            </a:r>
            <a:br>
              <a:rPr lang="es-ES" dirty="0" smtClean="0"/>
            </a:br>
            <a:endParaRPr lang="es-ES" dirty="0"/>
          </a:p>
        </p:txBody>
      </p:sp>
      <p:sp>
        <p:nvSpPr>
          <p:cNvPr id="3" name="2 Marcador de contenido"/>
          <p:cNvSpPr>
            <a:spLocks noGrp="1"/>
          </p:cNvSpPr>
          <p:nvPr>
            <p:ph sz="quarter" idx="1"/>
          </p:nvPr>
        </p:nvSpPr>
        <p:spPr>
          <a:xfrm>
            <a:off x="179512" y="1484784"/>
            <a:ext cx="8568952" cy="5184576"/>
          </a:xfrm>
        </p:spPr>
        <p:txBody>
          <a:bodyPr>
            <a:normAutofit/>
          </a:bodyPr>
          <a:lstStyle/>
          <a:p>
            <a:pPr algn="just"/>
            <a:r>
              <a:rPr lang="es-MX" sz="2800" dirty="0" smtClean="0">
                <a:latin typeface="Arial Rounded MT Bold" pitchFamily="34" charset="0"/>
              </a:rPr>
              <a:t>Apoyar los programas y campañas de prevención, promoción y atención de enfermedades tanto prioritarias como infecciosas, y las emergencias de salud pública. Además de promover las jornadas de vacunación y de salud emanadas de las Secretarías de Salud del Gobierno de México, de la Secretaría de Salud Jalisco; y las actividades de salud emprendidas por la sociedad, los demás organismos públicos y las organizaciones no lucrativas.</a:t>
            </a:r>
            <a:endParaRPr lang="es-ES" sz="2800" dirty="0" smtClean="0">
              <a:latin typeface="Arial Rounded MT Bold" pitchFamily="34" charset="0"/>
            </a:endParaRPr>
          </a:p>
          <a:p>
            <a:pPr>
              <a:buNone/>
            </a:pP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down)">
                                      <p:cBhvr>
                                        <p:cTn id="7" dur="1000"/>
                                        <p:tgtEl>
                                          <p:spTgt spid="2"/>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2060848"/>
            <a:ext cx="8219256" cy="2836912"/>
          </a:xfrm>
        </p:spPr>
        <p:txBody>
          <a:bodyPr>
            <a:normAutofit/>
          </a:bodyPr>
          <a:lstStyle/>
          <a:p>
            <a:pPr algn="just"/>
            <a:r>
              <a:rPr lang="es-MX" sz="3200" dirty="0" smtClean="0">
                <a:latin typeface="Arial Rounded MT Bold" pitchFamily="34" charset="0"/>
              </a:rPr>
              <a:t>Dictaminar y dar salida a las iniciativas que se originaron en la anterior Administración y que quedaron rezagadas en la Comisión de Salud.</a:t>
            </a:r>
            <a:endParaRPr lang="es-ES" sz="3200" dirty="0">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20181018_163551.jpg"/>
          <p:cNvPicPr>
            <a:picLocks noChangeAspect="1"/>
          </p:cNvPicPr>
          <p:nvPr/>
        </p:nvPicPr>
        <p:blipFill>
          <a:blip r:embed="rId2" cstate="print"/>
          <a:stretch>
            <a:fillRect/>
          </a:stretch>
        </p:blipFill>
        <p:spPr>
          <a:xfrm>
            <a:off x="179512" y="0"/>
            <a:ext cx="8668455" cy="4876006"/>
          </a:xfrm>
          <a:prstGeom prst="rect">
            <a:avLst/>
          </a:prstGeom>
        </p:spPr>
      </p:pic>
      <p:sp>
        <p:nvSpPr>
          <p:cNvPr id="2" name="1 Título"/>
          <p:cNvSpPr>
            <a:spLocks noGrp="1"/>
          </p:cNvSpPr>
          <p:nvPr>
            <p:ph type="title"/>
          </p:nvPr>
        </p:nvSpPr>
        <p:spPr>
          <a:xfrm>
            <a:off x="755576" y="-171400"/>
            <a:ext cx="7467600" cy="594320"/>
          </a:xfrm>
        </p:spPr>
        <p:txBody>
          <a:bodyPr>
            <a:normAutofit/>
          </a:bodyPr>
          <a:lstStyle/>
          <a:p>
            <a:pPr algn="ctr"/>
            <a:r>
              <a:rPr lang="es-MX" sz="3200" b="1" dirty="0" smtClean="0">
                <a:solidFill>
                  <a:schemeClr val="accent1">
                    <a:lumMod val="50000"/>
                  </a:schemeClr>
                </a:solidFill>
                <a:effectLst>
                  <a:outerShdw blurRad="38100" dist="38100" dir="2700000" algn="tl">
                    <a:srgbClr val="000000">
                      <a:alpha val="43137"/>
                    </a:srgbClr>
                  </a:outerShdw>
                </a:effectLst>
              </a:rPr>
              <a:t>1. presentación</a:t>
            </a:r>
            <a:endParaRPr lang="es-ES" sz="3200" b="1" dirty="0">
              <a:solidFill>
                <a:schemeClr val="accent1">
                  <a:lumMod val="50000"/>
                </a:schemeClr>
              </a:solidFill>
              <a:effectLst>
                <a:outerShdw blurRad="38100" dist="38100" dir="2700000" algn="tl">
                  <a:srgbClr val="000000">
                    <a:alpha val="43137"/>
                  </a:srgbClr>
                </a:outerShdw>
              </a:effectLst>
            </a:endParaRPr>
          </a:p>
        </p:txBody>
      </p:sp>
      <p:sp>
        <p:nvSpPr>
          <p:cNvPr id="3" name="2 Marcador de contenido"/>
          <p:cNvSpPr>
            <a:spLocks noGrp="1"/>
          </p:cNvSpPr>
          <p:nvPr>
            <p:ph sz="quarter" idx="1"/>
          </p:nvPr>
        </p:nvSpPr>
        <p:spPr>
          <a:xfrm>
            <a:off x="179512" y="4437112"/>
            <a:ext cx="8640960" cy="2420888"/>
          </a:xfrm>
        </p:spPr>
        <p:style>
          <a:lnRef idx="2">
            <a:schemeClr val="accent1"/>
          </a:lnRef>
          <a:fillRef idx="1">
            <a:schemeClr val="lt1"/>
          </a:fillRef>
          <a:effectRef idx="0">
            <a:schemeClr val="accent1"/>
          </a:effectRef>
          <a:fontRef idx="minor">
            <a:schemeClr val="dk1"/>
          </a:fontRef>
        </p:style>
        <p:txBody>
          <a:bodyPr anchor="ctr">
            <a:noAutofit/>
          </a:bodyPr>
          <a:lstStyle/>
          <a:p>
            <a:pPr algn="just">
              <a:buNone/>
            </a:pPr>
            <a:r>
              <a:rPr lang="es-MX" sz="2000" b="1" dirty="0" smtClean="0">
                <a:effectLst>
                  <a:outerShdw blurRad="38100" dist="38100" dir="2700000" algn="tl">
                    <a:srgbClr val="000000">
                      <a:alpha val="43137"/>
                    </a:srgbClr>
                  </a:outerShdw>
                </a:effectLst>
                <a:latin typeface="Arial Rounded MT Bold" pitchFamily="34" charset="0"/>
              </a:rPr>
              <a:t>    Es de relevancia en esta Comisión Municipal Permanente de Salud, promover en nuestras gestiones, propuestas e iniciativas edilicias, el enfoque multisectorial de la Organización Mundial de la Salud llamado «Una salud». «Una salud» es un enfoque concebido para diseñar y aplicar programas, políticas, leyes e investigaciones en el que múltiples sectores se comunican y colaboran para lograr mejores resultados de salud pública. </a:t>
            </a:r>
            <a:endParaRPr lang="es-ES" sz="2000" b="1" dirty="0">
              <a:effectLst>
                <a:outerShdw blurRad="38100" dist="38100" dir="2700000" algn="tl">
                  <a:srgbClr val="000000">
                    <a:alpha val="43137"/>
                  </a:srgbClr>
                </a:outerShdw>
              </a:effectLst>
              <a:latin typeface="Arial Rounded MT Bold" pitchFamily="34" charset="0"/>
            </a:endParaRPr>
          </a:p>
        </p:txBody>
      </p:sp>
    </p:spTree>
  </p:cSld>
  <p:clrMapOvr>
    <a:masterClrMapping/>
  </p:clrMapOvr>
  <p:transition spd="slow">
    <p:randomBa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Informativo-13-04.jpg"/>
          <p:cNvPicPr>
            <a:picLocks noChangeAspect="1"/>
          </p:cNvPicPr>
          <p:nvPr/>
        </p:nvPicPr>
        <p:blipFill>
          <a:blip r:embed="rId2" cstate="print"/>
          <a:stretch>
            <a:fillRect/>
          </a:stretch>
        </p:blipFill>
        <p:spPr>
          <a:xfrm>
            <a:off x="0" y="0"/>
            <a:ext cx="5596114" cy="3147814"/>
          </a:xfrm>
          <a:prstGeom prst="rect">
            <a:avLst/>
          </a:prstGeom>
        </p:spPr>
      </p:pic>
      <p:pic>
        <p:nvPicPr>
          <p:cNvPr id="6" name="5 Imagen" descr="Informativo-13-04 (1).jpg"/>
          <p:cNvPicPr>
            <a:picLocks noChangeAspect="1"/>
          </p:cNvPicPr>
          <p:nvPr/>
        </p:nvPicPr>
        <p:blipFill>
          <a:blip r:embed="rId3" cstate="print"/>
          <a:stretch>
            <a:fillRect/>
          </a:stretch>
        </p:blipFill>
        <p:spPr>
          <a:xfrm>
            <a:off x="5508104" y="0"/>
            <a:ext cx="3382575" cy="3798994"/>
          </a:xfrm>
          <a:prstGeom prst="rect">
            <a:avLst/>
          </a:prstGeom>
        </p:spPr>
      </p:pic>
      <p:pic>
        <p:nvPicPr>
          <p:cNvPr id="7" name="6 Imagen" descr="Informativo-13-03.jpg"/>
          <p:cNvPicPr>
            <a:picLocks noChangeAspect="1"/>
          </p:cNvPicPr>
          <p:nvPr/>
        </p:nvPicPr>
        <p:blipFill>
          <a:blip r:embed="rId4" cstate="print"/>
          <a:stretch>
            <a:fillRect/>
          </a:stretch>
        </p:blipFill>
        <p:spPr>
          <a:xfrm>
            <a:off x="4572001" y="3024336"/>
            <a:ext cx="4320480" cy="3789040"/>
          </a:xfrm>
          <a:prstGeom prst="rect">
            <a:avLst/>
          </a:prstGeom>
        </p:spPr>
      </p:pic>
      <p:pic>
        <p:nvPicPr>
          <p:cNvPr id="8" name="7 Imagen" descr="Informativo-13-02.jpg"/>
          <p:cNvPicPr>
            <a:picLocks noChangeAspect="1"/>
          </p:cNvPicPr>
          <p:nvPr/>
        </p:nvPicPr>
        <p:blipFill>
          <a:blip r:embed="rId5" cstate="print"/>
          <a:srcRect t="-4464" r="20455"/>
          <a:stretch>
            <a:fillRect/>
          </a:stretch>
        </p:blipFill>
        <p:spPr>
          <a:xfrm>
            <a:off x="0" y="2852936"/>
            <a:ext cx="5004048" cy="3960440"/>
          </a:xfrm>
          <a:prstGeom prst="rect">
            <a:avLst/>
          </a:prstGeom>
        </p:spPr>
      </p:pic>
    </p:spTree>
  </p:cSld>
  <p:clrMapOvr>
    <a:masterClrMapping/>
  </p:clrMapOvr>
  <p:transition spd="med">
    <p:spli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7504" y="776893"/>
            <a:ext cx="8928992" cy="4524315"/>
          </a:xfrm>
          <a:prstGeom prst="rect">
            <a:avLst/>
          </a:prstGeom>
          <a:noFill/>
        </p:spPr>
        <p:txBody>
          <a:bodyPr wrap="square" rtlCol="0">
            <a:spAutoFit/>
          </a:bodyPr>
          <a:lstStyle/>
          <a:p>
            <a:pPr algn="ctr">
              <a:buNone/>
            </a:pPr>
            <a:r>
              <a:rPr lang="es-MX" sz="3600" b="1" dirty="0" smtClean="0">
                <a:latin typeface="Baskerville Old Face" pitchFamily="18" charset="0"/>
              </a:rPr>
              <a:t>Comisión Permanente Municipal de Salud</a:t>
            </a:r>
          </a:p>
          <a:p>
            <a:pPr>
              <a:buNone/>
            </a:pPr>
            <a:endParaRPr lang="es-ES" sz="3600" dirty="0" smtClean="0"/>
          </a:p>
          <a:p>
            <a:pPr>
              <a:buNone/>
            </a:pPr>
            <a:r>
              <a:rPr lang="es-MX" sz="3200" dirty="0" smtClean="0">
                <a:effectLst>
                  <a:outerShdw blurRad="38100" dist="38100" dir="2700000" algn="tl">
                    <a:srgbClr val="000000">
                      <a:alpha val="43137"/>
                    </a:srgbClr>
                  </a:outerShdw>
                </a:effectLst>
              </a:rPr>
              <a:t>Q.F.B. MARÍA LAUREL</a:t>
            </a:r>
          </a:p>
          <a:p>
            <a:pPr>
              <a:buNone/>
            </a:pPr>
            <a:r>
              <a:rPr lang="es-MX" sz="3200" dirty="0" smtClean="0">
                <a:effectLst>
                  <a:outerShdw blurRad="38100" dist="38100" dir="2700000" algn="tl">
                    <a:srgbClr val="000000">
                      <a:alpha val="43137"/>
                    </a:srgbClr>
                  </a:outerShdw>
                </a:effectLst>
              </a:rPr>
              <a:t>                        CARRILLO VENTURA</a:t>
            </a:r>
            <a:r>
              <a:rPr lang="es-MX" sz="3600" b="1" dirty="0" smtClean="0">
                <a:effectLst>
                  <a:outerShdw blurRad="38100" dist="38100" dir="2700000" algn="tl">
                    <a:srgbClr val="000000">
                      <a:alpha val="43137"/>
                    </a:srgbClr>
                  </a:outerShdw>
                </a:effectLst>
              </a:rPr>
              <a:t/>
            </a:r>
            <a:br>
              <a:rPr lang="es-MX" sz="3600" b="1" dirty="0" smtClean="0">
                <a:effectLst>
                  <a:outerShdw blurRad="38100" dist="38100" dir="2700000" algn="tl">
                    <a:srgbClr val="000000">
                      <a:alpha val="43137"/>
                    </a:srgbClr>
                  </a:outerShdw>
                </a:effectLst>
              </a:rPr>
            </a:br>
            <a:endParaRPr lang="es-MX" sz="3600" b="1" dirty="0" smtClean="0">
              <a:effectLst>
                <a:outerShdw blurRad="38100" dist="38100" dir="2700000" algn="tl">
                  <a:srgbClr val="000000">
                    <a:alpha val="43137"/>
                  </a:srgbClr>
                </a:outerShdw>
              </a:effectLst>
            </a:endParaRPr>
          </a:p>
          <a:p>
            <a:pPr>
              <a:buNone/>
            </a:pPr>
            <a:r>
              <a:rPr lang="es-MX" sz="3600" b="1" dirty="0" smtClean="0">
                <a:effectLst>
                  <a:outerShdw blurRad="38100" dist="38100" dir="2700000" algn="tl">
                    <a:srgbClr val="000000">
                      <a:alpha val="43137"/>
                    </a:srgbClr>
                  </a:outerShdw>
                </a:effectLst>
                <a:latin typeface="Edwardian Script ITC" pitchFamily="66" charset="0"/>
              </a:rPr>
              <a:t/>
            </a:r>
            <a:br>
              <a:rPr lang="es-MX" sz="3600" b="1" dirty="0" smtClean="0">
                <a:effectLst>
                  <a:outerShdw blurRad="38100" dist="38100" dir="2700000" algn="tl">
                    <a:srgbClr val="000000">
                      <a:alpha val="43137"/>
                    </a:srgbClr>
                  </a:outerShdw>
                </a:effectLst>
                <a:latin typeface="Edwardian Script ITC" pitchFamily="66" charset="0"/>
              </a:rPr>
            </a:br>
            <a:r>
              <a:rPr lang="es-MX" sz="3600" b="1" dirty="0" smtClean="0">
                <a:effectLst>
                  <a:outerShdw blurRad="38100" dist="38100" dir="2700000" algn="tl">
                    <a:srgbClr val="000000">
                      <a:alpha val="43137"/>
                    </a:srgbClr>
                  </a:outerShdw>
                </a:effectLst>
                <a:latin typeface="Edwardian Script ITC" pitchFamily="66" charset="0"/>
              </a:rPr>
              <a:t>                                    ¡Educación  y  Salud para  Todos;</a:t>
            </a:r>
          </a:p>
          <a:p>
            <a:pPr>
              <a:buNone/>
            </a:pPr>
            <a:r>
              <a:rPr lang="es-MX" sz="3600" b="1" dirty="0" smtClean="0">
                <a:effectLst>
                  <a:outerShdw blurRad="38100" dist="38100" dir="2700000" algn="tl">
                    <a:srgbClr val="000000">
                      <a:alpha val="43137"/>
                    </a:srgbClr>
                  </a:outerShdw>
                </a:effectLst>
                <a:latin typeface="Edwardian Script ITC" pitchFamily="66" charset="0"/>
              </a:rPr>
              <a:t>                                                                         hagámoslo   juntos! </a:t>
            </a:r>
            <a:endParaRPr lang="es-E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p:cTn id="12"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13"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2">
                                            <p:txEl>
                                              <p:pRg st="2" end="2"/>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p:cTn id="17"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18"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19" dur="1000"/>
                                        <p:tgtEl>
                                          <p:spTgt spid="2">
                                            <p:txEl>
                                              <p:pRg st="3" end="3"/>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 calcmode="lin" valueType="num">
                                      <p:cBhvr>
                                        <p:cTn id="22"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23"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24" dur="1000"/>
                                        <p:tgtEl>
                                          <p:spTgt spid="2">
                                            <p:txEl>
                                              <p:pRg st="4" end="4"/>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p:cTn id="27" dur="1000" fill="hold"/>
                                        <p:tgtEl>
                                          <p:spTgt spid="2">
                                            <p:txEl>
                                              <p:pRg st="5" end="5"/>
                                            </p:txEl>
                                          </p:spTgt>
                                        </p:tgtEl>
                                        <p:attrNameLst>
                                          <p:attrName>ppt_w</p:attrName>
                                        </p:attrNameLst>
                                      </p:cBhvr>
                                      <p:tavLst>
                                        <p:tav tm="0">
                                          <p:val>
                                            <p:strVal val="#ppt_w*0.70"/>
                                          </p:val>
                                        </p:tav>
                                        <p:tav tm="100000">
                                          <p:val>
                                            <p:strVal val="#ppt_w"/>
                                          </p:val>
                                        </p:tav>
                                      </p:tavLst>
                                    </p:anim>
                                    <p:anim calcmode="lin" valueType="num">
                                      <p:cBhvr>
                                        <p:cTn id="28"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29"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67544" y="332656"/>
            <a:ext cx="8064896" cy="4968552"/>
          </a:xfrm>
        </p:spPr>
        <p:txBody>
          <a:bodyPr>
            <a:noAutofit/>
          </a:bodyPr>
          <a:lstStyle/>
          <a:p>
            <a:pPr algn="just">
              <a:buNone/>
            </a:pPr>
            <a:r>
              <a:rPr lang="es-MX" sz="2800" b="1" dirty="0" smtClean="0">
                <a:latin typeface="Arial Rounded MT Bold" pitchFamily="34" charset="0"/>
              </a:rPr>
              <a:t>   </a:t>
            </a:r>
          </a:p>
          <a:p>
            <a:pPr algn="just">
              <a:buNone/>
            </a:pPr>
            <a:r>
              <a:rPr lang="es-MX" sz="2800" b="1" dirty="0" smtClean="0">
                <a:latin typeface="Arial Rounded MT Bold" pitchFamily="34" charset="0"/>
              </a:rPr>
              <a:t>   Por otra parte, en nuestra región y municipio entre otras campañas que nos fortalecen, destacan 4 líneas de acción que lidera la VIII Región Sanitaria que consisten en: ‘Educación para la Salud’, ´Acceso a los servicios públicos de promoción´ y prevención de enfermedades’, Promoción de entornos físicos y psicosociales’, y ‘Participación Social en las escuelas’, todas girando en torno al Programa intersectorial Escuela y Salud.</a:t>
            </a:r>
            <a:endParaRPr lang="es-ES" sz="2800" b="1" dirty="0" smtClean="0">
              <a:latin typeface="Arial Rounded MT Bold" pitchFamily="34" charset="0"/>
            </a:endParaRPr>
          </a:p>
          <a:p>
            <a:pPr>
              <a:buNone/>
            </a:pPr>
            <a:endParaRPr lang="es-ES" sz="28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arencia-Municipios-PV.jpg"/>
          <p:cNvPicPr>
            <a:picLocks noChangeAspect="1"/>
          </p:cNvPicPr>
          <p:nvPr/>
        </p:nvPicPr>
        <p:blipFill>
          <a:blip r:embed="rId2" cstate="print"/>
          <a:stretch>
            <a:fillRect/>
          </a:stretch>
        </p:blipFill>
        <p:spPr>
          <a:xfrm>
            <a:off x="179512" y="1928502"/>
            <a:ext cx="8568952" cy="4884874"/>
          </a:xfrm>
          <a:prstGeom prst="rect">
            <a:avLst/>
          </a:prstGeom>
        </p:spPr>
      </p:pic>
      <p:sp>
        <p:nvSpPr>
          <p:cNvPr id="3" name="2 Marcador de contenido"/>
          <p:cNvSpPr>
            <a:spLocks noGrp="1"/>
          </p:cNvSpPr>
          <p:nvPr>
            <p:ph sz="quarter" idx="1"/>
          </p:nvPr>
        </p:nvSpPr>
        <p:spPr>
          <a:xfrm>
            <a:off x="0" y="188640"/>
            <a:ext cx="8748464" cy="1800200"/>
          </a:xfrm>
        </p:spPr>
        <p:txBody>
          <a:bodyPr>
            <a:normAutofit lnSpcReduction="10000"/>
          </a:bodyPr>
          <a:lstStyle/>
          <a:p>
            <a:pPr algn="just">
              <a:buNone/>
            </a:pPr>
            <a:r>
              <a:rPr lang="es-MX" b="1" dirty="0" smtClean="0">
                <a:latin typeface="Arial Rounded MT Bold" pitchFamily="34" charset="0"/>
              </a:rPr>
              <a:t>   </a:t>
            </a:r>
            <a:r>
              <a:rPr lang="es-MX" sz="2000" b="1" dirty="0" smtClean="0">
                <a:latin typeface="Arial Rounded MT Bold" pitchFamily="34" charset="0"/>
              </a:rPr>
              <a:t>En Jalisco, cerca de 61.1% de la población que vive en situación de pobreza se concentra en 10 municipios, y uno de ellos es Puerto Vallarta, según el </a:t>
            </a:r>
            <a:r>
              <a:rPr lang="es-ES" sz="2000" b="1" dirty="0" smtClean="0">
                <a:latin typeface="Arial Rounded MT Bold" pitchFamily="34" charset="0"/>
              </a:rPr>
              <a:t>Informe anual sobre la situación de pobreza y rezago social 2018 de la Subsecretaría de Planeación, Evaluación y Desarrollo Regional de la Secretaría de Desarrollo Social. </a:t>
            </a:r>
            <a:r>
              <a:rPr lang="es-ES" sz="1200" dirty="0" smtClean="0">
                <a:latin typeface="Arial Rounded MT Bold" pitchFamily="34" charset="0"/>
              </a:rPr>
              <a:t>(https://www.gob.mx/cms/uploads/attachment/file/288957/Jalisco.pdf)</a:t>
            </a:r>
            <a:endParaRPr lang="es-ES" sz="1200" dirty="0">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5"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79512" y="260648"/>
            <a:ext cx="8496944" cy="6192688"/>
          </a:xfrm>
        </p:spPr>
        <p:txBody>
          <a:bodyPr>
            <a:normAutofit lnSpcReduction="10000"/>
          </a:bodyPr>
          <a:lstStyle/>
          <a:p>
            <a:pPr algn="just">
              <a:buNone/>
            </a:pPr>
            <a:r>
              <a:rPr lang="es-MX" dirty="0" smtClean="0">
                <a:latin typeface="Arial Rounded MT Bold" pitchFamily="34" charset="0"/>
              </a:rPr>
              <a:t>   </a:t>
            </a:r>
          </a:p>
          <a:p>
            <a:pPr algn="just">
              <a:buNone/>
            </a:pPr>
            <a:r>
              <a:rPr lang="es-MX" sz="2500" dirty="0" smtClean="0">
                <a:latin typeface="Arial Rounded MT Bold" pitchFamily="34" charset="0"/>
              </a:rPr>
              <a:t>   </a:t>
            </a:r>
            <a:r>
              <a:rPr lang="es-MX" sz="2500" b="1" dirty="0" smtClean="0">
                <a:latin typeface="Arial Rounded MT Bold" pitchFamily="34" charset="0"/>
              </a:rPr>
              <a:t>En los primeros tres meses de gestión, </a:t>
            </a:r>
            <a:r>
              <a:rPr lang="es-MX" sz="2500" b="1" dirty="0" smtClean="0">
                <a:latin typeface="Arial Rounded MT Bold" pitchFamily="34" charset="0"/>
              </a:rPr>
              <a:t>como Presidenta de la comisión me di </a:t>
            </a:r>
            <a:r>
              <a:rPr lang="es-MX" sz="2500" b="1" dirty="0" smtClean="0">
                <a:latin typeface="Arial Rounded MT Bold" pitchFamily="34" charset="0"/>
              </a:rPr>
              <a:t>a la tarea de abarcar los ejes que </a:t>
            </a:r>
            <a:r>
              <a:rPr lang="es-MX" sz="2500" b="1" dirty="0" smtClean="0">
                <a:latin typeface="Arial Rounded MT Bold" pitchFamily="34" charset="0"/>
              </a:rPr>
              <a:t>corresponden </a:t>
            </a:r>
            <a:r>
              <a:rPr lang="es-MX" sz="2500" b="1" dirty="0" smtClean="0">
                <a:latin typeface="Arial Rounded MT Bold" pitchFamily="34" charset="0"/>
              </a:rPr>
              <a:t>de acuerdo a las dos Comisiones que </a:t>
            </a:r>
            <a:r>
              <a:rPr lang="es-MX" sz="2500" b="1" dirty="0" smtClean="0">
                <a:latin typeface="Arial Rounded MT Bold" pitchFamily="34" charset="0"/>
              </a:rPr>
              <a:t>Presido: </a:t>
            </a:r>
            <a:r>
              <a:rPr lang="es-MX" sz="2500" b="1" dirty="0" smtClean="0">
                <a:latin typeface="Arial Rounded MT Bold" pitchFamily="34" charset="0"/>
              </a:rPr>
              <a:t>Salud, y Educación, Innovación, Ciencia y Tecnología.</a:t>
            </a:r>
          </a:p>
          <a:p>
            <a:pPr algn="just">
              <a:buNone/>
            </a:pPr>
            <a:endParaRPr lang="es-MX" sz="2500" b="1" dirty="0" smtClean="0">
              <a:latin typeface="Arial Rounded MT Bold" pitchFamily="34" charset="0"/>
            </a:endParaRPr>
          </a:p>
          <a:p>
            <a:pPr algn="just">
              <a:buNone/>
            </a:pPr>
            <a:r>
              <a:rPr lang="es-MX" sz="2500" b="1" dirty="0" smtClean="0">
                <a:latin typeface="Arial Rounded MT Bold" pitchFamily="34" charset="0"/>
              </a:rPr>
              <a:t>   En ambas materias centrales, falta mucho por hacer y el presupuesto destinado para estos rubros sigue siendo insuficiente porque no hay un presupuesto propio, y las escuelas y nosocomios públicos de la localidad tienen serias carencias incluso infraestructurales, y las últimas autoridades tanto federales como estatales no le han invertido sobre todo en mantenimiento e insumos, motivo por el cual su deterioro es más notorio.</a:t>
            </a:r>
            <a:endParaRPr lang="es-ES" sz="2500" b="1" dirty="0" smtClean="0">
              <a:latin typeface="Arial Rounded MT Bold" pitchFamily="34" charset="0"/>
            </a:endParaRPr>
          </a:p>
          <a:p>
            <a:pPr>
              <a:buNone/>
            </a:pP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332656"/>
            <a:ext cx="8136904" cy="5976664"/>
          </a:xfrm>
        </p:spPr>
        <p:txBody>
          <a:bodyPr>
            <a:normAutofit/>
          </a:bodyPr>
          <a:lstStyle/>
          <a:p>
            <a:pPr algn="just">
              <a:buNone/>
            </a:pPr>
            <a:r>
              <a:rPr lang="es-MX" sz="2600" b="1" dirty="0" smtClean="0">
                <a:latin typeface="Arial Rounded MT Bold" pitchFamily="34" charset="0"/>
              </a:rPr>
              <a:t>   Entre las ventajas que presenta esta nueva etapa transformadora que atraviesa México, antes de que haya transcurrido la mitad del sexenio federal actual, toda la población que no cuenta con seguridad social y ha prevalecido en un estatus de bajos recursos, tendrá acceso a servicios de salud, infraestructura y personal, y pasará de la pobreza al bienestar como un objetivo del Gobierno Federal 2018 -2024, que se está cumpliendo y que para lograrse requería de voluntad política y responsabilidad; muestra de ello es que en el Presupuesto de Egresos del año Fiscal 2019, se destinarán a este rubro 123 mil 209.4 millones de pesos.</a:t>
            </a:r>
            <a:endParaRPr lang="es-ES" sz="2600" b="1" dirty="0" smtClean="0">
              <a:latin typeface="Arial Rounded MT Bold" pitchFamily="34" charset="0"/>
            </a:endParaRPr>
          </a:p>
          <a:p>
            <a:pPr>
              <a:buNone/>
            </a:pP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5496" y="620688"/>
            <a:ext cx="8568952" cy="5616624"/>
          </a:xfrm>
        </p:spPr>
        <p:txBody>
          <a:bodyPr>
            <a:normAutofit/>
          </a:bodyPr>
          <a:lstStyle/>
          <a:p>
            <a:pPr algn="just">
              <a:buNone/>
            </a:pPr>
            <a:r>
              <a:rPr lang="es-MX" sz="3200" b="1" dirty="0" smtClean="0">
                <a:latin typeface="Arial Rounded MT Bold" pitchFamily="34" charset="0"/>
              </a:rPr>
              <a:t>   Con el objetivo de dotar a la sociedad en su conjunto de instrumentos que fortalezcan las legislaciones vigentes, desde la Comisión Municipal Permanente de Salud, se legisla para redoblar y afianzar los esfuerzos de la sociedad, los organismos públicos y las organizaciones no lucrativas en la promoción, prevención y atención de la salud para bienestar de los vallartenses.</a:t>
            </a:r>
            <a:endParaRPr lang="es-ES" sz="3200" b="1" dirty="0" smtClean="0">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DSCN3105.JPG"/>
          <p:cNvPicPr>
            <a:picLocks noGrp="1" noChangeAspect="1"/>
          </p:cNvPicPr>
          <p:nvPr>
            <p:ph sz="quarter" idx="1"/>
          </p:nvPr>
        </p:nvPicPr>
        <p:blipFill>
          <a:blip r:embed="rId2" cstate="print"/>
          <a:srcRect t="12366" r="2629" b="3246"/>
          <a:stretch>
            <a:fillRect/>
          </a:stretch>
        </p:blipFill>
        <p:spPr>
          <a:xfrm>
            <a:off x="149633" y="0"/>
            <a:ext cx="5718511" cy="3789040"/>
          </a:xfrm>
        </p:spPr>
      </p:pic>
      <p:pic>
        <p:nvPicPr>
          <p:cNvPr id="7" name="6 Imagen" descr="DSCN3100.JPG"/>
          <p:cNvPicPr>
            <a:picLocks noChangeAspect="1"/>
          </p:cNvPicPr>
          <p:nvPr/>
        </p:nvPicPr>
        <p:blipFill>
          <a:blip r:embed="rId3" cstate="print"/>
          <a:stretch>
            <a:fillRect/>
          </a:stretch>
        </p:blipFill>
        <p:spPr>
          <a:xfrm>
            <a:off x="4932040" y="0"/>
            <a:ext cx="3803915" cy="3789040"/>
          </a:xfrm>
          <a:prstGeom prst="rect">
            <a:avLst/>
          </a:prstGeom>
        </p:spPr>
      </p:pic>
      <p:pic>
        <p:nvPicPr>
          <p:cNvPr id="6" name="5 Imagen" descr="20181018_164221.jpg"/>
          <p:cNvPicPr>
            <a:picLocks noChangeAspect="1"/>
          </p:cNvPicPr>
          <p:nvPr/>
        </p:nvPicPr>
        <p:blipFill>
          <a:blip r:embed="rId4" cstate="print"/>
          <a:srcRect l="11415" t="-1666" r="1176"/>
          <a:stretch>
            <a:fillRect/>
          </a:stretch>
        </p:blipFill>
        <p:spPr>
          <a:xfrm>
            <a:off x="1835696" y="2924944"/>
            <a:ext cx="5544616" cy="3933056"/>
          </a:xfrm>
          <a:prstGeom prst="rect">
            <a:avLst/>
          </a:prstGeom>
        </p:spPr>
      </p:pic>
    </p:spTree>
  </p:cSld>
  <p:clrMapOvr>
    <a:masterClrMapping/>
  </p:clrMapOvr>
  <p:transition spd="med">
    <p:cover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Personalizado 7">
      <a:dk1>
        <a:sysClr val="windowText" lastClr="000000"/>
      </a:dk1>
      <a:lt1>
        <a:sysClr val="window" lastClr="FFFFFF"/>
      </a:lt1>
      <a:dk2>
        <a:srgbClr val="575F6D"/>
      </a:dk2>
      <a:lt2>
        <a:srgbClr val="FFF39D"/>
      </a:lt2>
      <a:accent1>
        <a:srgbClr val="E254C0"/>
      </a:accent1>
      <a:accent2>
        <a:srgbClr val="7598D9"/>
      </a:accent2>
      <a:accent3>
        <a:srgbClr val="B32C16"/>
      </a:accent3>
      <a:accent4>
        <a:srgbClr val="F5CD2D"/>
      </a:accent4>
      <a:accent5>
        <a:srgbClr val="AEBAD5"/>
      </a:accent5>
      <a:accent6>
        <a:srgbClr val="777C84"/>
      </a:accent6>
      <a:hlink>
        <a:srgbClr val="CA246B"/>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496</TotalTime>
  <Words>1790</Words>
  <Application>Microsoft Office PowerPoint</Application>
  <PresentationFormat>Presentación en pantalla (4:3)</PresentationFormat>
  <Paragraphs>102</Paragraphs>
  <Slides>31</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31</vt:i4>
      </vt:variant>
    </vt:vector>
  </HeadingPairs>
  <TitlesOfParts>
    <vt:vector size="41" baseType="lpstr">
      <vt:lpstr>Arial Rounded MT Bold</vt:lpstr>
      <vt:lpstr>Baskerville Old Face</vt:lpstr>
      <vt:lpstr>Bookman Old Style</vt:lpstr>
      <vt:lpstr>Calibri</vt:lpstr>
      <vt:lpstr>Century Schoolbook</vt:lpstr>
      <vt:lpstr>Edwardian Script ITC</vt:lpstr>
      <vt:lpstr>Times New Roman</vt:lpstr>
      <vt:lpstr>Wingdings</vt:lpstr>
      <vt:lpstr>Wingdings 2</vt:lpstr>
      <vt:lpstr>Mirador</vt:lpstr>
      <vt:lpstr>PLAN DE TRABAJO   Comisión  Permanente Municipal  de Salud   REGIDORA Q.F.B.  MARÍA LAUREL CARRILLO VENTURA  </vt:lpstr>
      <vt:lpstr>Presentación de PowerPoint</vt:lpstr>
      <vt:lpstr>1. presentación</vt:lpstr>
      <vt:lpstr>Presentación de PowerPoint</vt:lpstr>
      <vt:lpstr>Presentación de PowerPoint</vt:lpstr>
      <vt:lpstr>Presentación de PowerPoint</vt:lpstr>
      <vt:lpstr>Presentación de PowerPoint</vt:lpstr>
      <vt:lpstr>Presentación de PowerPoint</vt:lpstr>
      <vt:lpstr>Presentación de PowerPoint</vt:lpstr>
      <vt:lpstr>2. MARCO JURÍDICO </vt:lpstr>
      <vt:lpstr>Presentación de PowerPoint</vt:lpstr>
      <vt:lpstr>3. PLAN DE TRABAJO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4. LINEAMIENTOS INTERNOS </vt:lpstr>
      <vt:lpstr>Presentación de PowerPoint</vt:lpstr>
      <vt:lpstr>Presentación de PowerPoint</vt:lpstr>
      <vt:lpstr>5. CALENDARIO DE SESIONES  </vt:lpstr>
      <vt:lpstr>TRIENIO DEL EJERCICIO CONSTITUCIONAL</vt:lpstr>
      <vt:lpstr>6. TEMAS PENDIENTES  (de otras Administraciones) </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Windows User</dc:creator>
  <cp:lastModifiedBy>TESORERO 2013-2015 CONAQUIC</cp:lastModifiedBy>
  <cp:revision>46</cp:revision>
  <dcterms:created xsi:type="dcterms:W3CDTF">2019-01-16T00:31:20Z</dcterms:created>
  <dcterms:modified xsi:type="dcterms:W3CDTF">2019-01-16T18:34:21Z</dcterms:modified>
</cp:coreProperties>
</file>